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779" r:id="rId2"/>
    <p:sldId id="780" r:id="rId3"/>
    <p:sldId id="781" r:id="rId4"/>
    <p:sldId id="430" r:id="rId5"/>
    <p:sldId id="777" r:id="rId6"/>
    <p:sldId id="631" r:id="rId7"/>
    <p:sldId id="479" r:id="rId8"/>
    <p:sldId id="778" r:id="rId9"/>
    <p:sldId id="483" r:id="rId10"/>
    <p:sldId id="768" r:id="rId11"/>
    <p:sldId id="471" r:id="rId12"/>
    <p:sldId id="476" r:id="rId13"/>
    <p:sldId id="771" r:id="rId14"/>
    <p:sldId id="489" r:id="rId15"/>
    <p:sldId id="766" r:id="rId16"/>
    <p:sldId id="788" r:id="rId17"/>
    <p:sldId id="782" r:id="rId18"/>
    <p:sldId id="784" r:id="rId19"/>
    <p:sldId id="785" r:id="rId20"/>
    <p:sldId id="786" r:id="rId21"/>
    <p:sldId id="787" r:id="rId22"/>
    <p:sldId id="497" r:id="rId23"/>
    <p:sldId id="776" r:id="rId24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rc Teunis" initials="M.A.T." lastIdx="1" clrIdx="0">
    <p:extLst>
      <p:ext uri="{19B8F6BF-5375-455C-9EA6-DF929625EA0E}">
        <p15:presenceInfo xmlns:p15="http://schemas.microsoft.com/office/powerpoint/2012/main" userId="Marc Teunis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B9B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6050" autoAdjust="0"/>
    <p:restoredTop sz="93391" autoAdjust="0"/>
  </p:normalViewPr>
  <p:slideViewPr>
    <p:cSldViewPr snapToGrid="0">
      <p:cViewPr>
        <p:scale>
          <a:sx n="80" d="100"/>
          <a:sy n="80" d="100"/>
        </p:scale>
        <p:origin x="-360" y="40"/>
      </p:cViewPr>
      <p:guideLst/>
    </p:cSldViewPr>
  </p:slideViewPr>
  <p:outlineViewPr>
    <p:cViewPr>
      <p:scale>
        <a:sx n="33" d="100"/>
        <a:sy n="33" d="100"/>
      </p:scale>
      <p:origin x="0" y="-2086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-675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B134094-735F-473F-8A85-A90E64849E29}" type="doc">
      <dgm:prSet loTypeId="urn:microsoft.com/office/officeart/2005/8/layout/cycle6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041C44E-537F-4131-9050-F3102C5C46FB}">
      <dgm:prSet phldrT="[Text]" custT="1"/>
      <dgm:spPr/>
      <dgm:t>
        <a:bodyPr/>
        <a:lstStyle/>
        <a:p>
          <a:r>
            <a:rPr lang="en-US" sz="1800" dirty="0"/>
            <a:t>Experiment</a:t>
          </a:r>
        </a:p>
      </dgm:t>
    </dgm:pt>
    <dgm:pt modelId="{620EC2AE-A6EF-4F48-883E-875E3CA0B9BD}" type="parTrans" cxnId="{795CDD83-D7DD-41A1-8B08-E39BCDA04D67}">
      <dgm:prSet/>
      <dgm:spPr/>
      <dgm:t>
        <a:bodyPr/>
        <a:lstStyle/>
        <a:p>
          <a:endParaRPr lang="en-US" sz="1800"/>
        </a:p>
      </dgm:t>
    </dgm:pt>
    <dgm:pt modelId="{741D4964-7D6F-4C28-B6A9-892497B5A7CA}" type="sibTrans" cxnId="{795CDD83-D7DD-41A1-8B08-E39BCDA04D67}">
      <dgm:prSet/>
      <dgm:spPr/>
      <dgm:t>
        <a:bodyPr/>
        <a:lstStyle/>
        <a:p>
          <a:endParaRPr lang="en-US" sz="1800"/>
        </a:p>
      </dgm:t>
    </dgm:pt>
    <dgm:pt modelId="{BFA6FD60-972A-48F5-BFBA-4329AF23261D}">
      <dgm:prSet phldrT="[Text]" custT="1"/>
      <dgm:spPr/>
      <dgm:t>
        <a:bodyPr/>
        <a:lstStyle/>
        <a:p>
          <a:r>
            <a:rPr lang="en-US" sz="1800" dirty="0"/>
            <a:t>Raw data</a:t>
          </a:r>
        </a:p>
      </dgm:t>
    </dgm:pt>
    <dgm:pt modelId="{F34534F0-7BE9-44B0-B3FC-29B2ED8B098F}" type="parTrans" cxnId="{33F84614-E76A-4825-AE0E-3549C0764EAD}">
      <dgm:prSet/>
      <dgm:spPr/>
      <dgm:t>
        <a:bodyPr/>
        <a:lstStyle/>
        <a:p>
          <a:endParaRPr lang="en-US" sz="1800"/>
        </a:p>
      </dgm:t>
    </dgm:pt>
    <dgm:pt modelId="{AF6BA02F-A336-4FB3-87BC-67427EF9D392}" type="sibTrans" cxnId="{33F84614-E76A-4825-AE0E-3549C0764EAD}">
      <dgm:prSet/>
      <dgm:spPr/>
      <dgm:t>
        <a:bodyPr/>
        <a:lstStyle/>
        <a:p>
          <a:endParaRPr lang="en-US" sz="1800"/>
        </a:p>
      </dgm:t>
    </dgm:pt>
    <dgm:pt modelId="{6B9D5383-3709-42C0-829C-414C1C083614}">
      <dgm:prSet phldrT="[Text]" custT="1"/>
      <dgm:spPr/>
      <dgm:t>
        <a:bodyPr/>
        <a:lstStyle/>
        <a:p>
          <a:r>
            <a:rPr lang="en-US" sz="1800" dirty="0"/>
            <a:t>Data frame?</a:t>
          </a:r>
        </a:p>
      </dgm:t>
    </dgm:pt>
    <dgm:pt modelId="{082E0AC6-1AE1-4A69-912D-D41ABD212222}" type="parTrans" cxnId="{6649792F-46FF-46CE-931D-F965B6B3CCB4}">
      <dgm:prSet/>
      <dgm:spPr/>
      <dgm:t>
        <a:bodyPr/>
        <a:lstStyle/>
        <a:p>
          <a:endParaRPr lang="en-US" sz="1800"/>
        </a:p>
      </dgm:t>
    </dgm:pt>
    <dgm:pt modelId="{C87E6DF3-1987-489A-AFBA-28620E17E44F}" type="sibTrans" cxnId="{6649792F-46FF-46CE-931D-F965B6B3CCB4}">
      <dgm:prSet/>
      <dgm:spPr/>
      <dgm:t>
        <a:bodyPr/>
        <a:lstStyle/>
        <a:p>
          <a:endParaRPr lang="en-US" sz="1800"/>
        </a:p>
      </dgm:t>
    </dgm:pt>
    <dgm:pt modelId="{E46EDF7B-71F8-40FE-90AC-F3478FEB36F2}">
      <dgm:prSet phldrT="[Text]" custT="1"/>
      <dgm:spPr/>
      <dgm:t>
        <a:bodyPr/>
        <a:lstStyle/>
        <a:p>
          <a:r>
            <a:rPr lang="en-US" sz="1800" dirty="0"/>
            <a:t>Getting data in R</a:t>
          </a:r>
        </a:p>
      </dgm:t>
    </dgm:pt>
    <dgm:pt modelId="{6FFA274D-E377-436D-8A86-2E2B1EEADF7F}" type="parTrans" cxnId="{350F4074-45A0-493C-9DB9-C188FEAA7114}">
      <dgm:prSet/>
      <dgm:spPr/>
      <dgm:t>
        <a:bodyPr/>
        <a:lstStyle/>
        <a:p>
          <a:endParaRPr lang="en-US" sz="1800"/>
        </a:p>
      </dgm:t>
    </dgm:pt>
    <dgm:pt modelId="{93BA329F-E419-4BC8-B6B3-C72EDBDD3485}" type="sibTrans" cxnId="{350F4074-45A0-493C-9DB9-C188FEAA7114}">
      <dgm:prSet/>
      <dgm:spPr/>
      <dgm:t>
        <a:bodyPr/>
        <a:lstStyle/>
        <a:p>
          <a:endParaRPr lang="en-US" sz="1800"/>
        </a:p>
      </dgm:t>
    </dgm:pt>
    <dgm:pt modelId="{202AAA5A-8743-4240-8587-39FBB5EE9B31}">
      <dgm:prSet phldrT="[Text]" custT="1"/>
      <dgm:spPr/>
      <dgm:t>
        <a:bodyPr/>
        <a:lstStyle/>
        <a:p>
          <a:r>
            <a:rPr lang="en-US" sz="1800" dirty="0"/>
            <a:t>Clean data</a:t>
          </a:r>
        </a:p>
      </dgm:t>
    </dgm:pt>
    <dgm:pt modelId="{31849841-626D-47F3-A205-8B047DEA1FF1}" type="parTrans" cxnId="{D7E67402-0D52-4775-9CB1-4336C9DB5351}">
      <dgm:prSet/>
      <dgm:spPr/>
      <dgm:t>
        <a:bodyPr/>
        <a:lstStyle/>
        <a:p>
          <a:endParaRPr lang="en-US" sz="1800"/>
        </a:p>
      </dgm:t>
    </dgm:pt>
    <dgm:pt modelId="{D8A26346-E6E9-4AC4-8E10-0D816C0595E8}" type="sibTrans" cxnId="{D7E67402-0D52-4775-9CB1-4336C9DB5351}">
      <dgm:prSet/>
      <dgm:spPr/>
      <dgm:t>
        <a:bodyPr/>
        <a:lstStyle/>
        <a:p>
          <a:endParaRPr lang="en-US" sz="1800"/>
        </a:p>
      </dgm:t>
    </dgm:pt>
    <dgm:pt modelId="{1230A498-4074-4225-84DE-204AE3E8BB3B}">
      <dgm:prSet phldrT="[Text]" custT="1"/>
      <dgm:spPr/>
      <dgm:t>
        <a:bodyPr/>
        <a:lstStyle/>
        <a:p>
          <a:r>
            <a:rPr lang="en-US" sz="1800" dirty="0"/>
            <a:t>Exploratory data analysis</a:t>
          </a:r>
        </a:p>
      </dgm:t>
    </dgm:pt>
    <dgm:pt modelId="{68AD62CD-C7DD-4455-9124-144C473E723F}" type="parTrans" cxnId="{CEE7ADBE-5DD3-4A8B-BA1A-6786C8FF6CE6}">
      <dgm:prSet/>
      <dgm:spPr/>
      <dgm:t>
        <a:bodyPr/>
        <a:lstStyle/>
        <a:p>
          <a:endParaRPr lang="en-US" sz="1800"/>
        </a:p>
      </dgm:t>
    </dgm:pt>
    <dgm:pt modelId="{6626FED2-4F48-44C2-AA42-A4F6BA2BC51A}" type="sibTrans" cxnId="{CEE7ADBE-5DD3-4A8B-BA1A-6786C8FF6CE6}">
      <dgm:prSet/>
      <dgm:spPr/>
      <dgm:t>
        <a:bodyPr/>
        <a:lstStyle/>
        <a:p>
          <a:endParaRPr lang="en-US" sz="1800"/>
        </a:p>
      </dgm:t>
    </dgm:pt>
    <dgm:pt modelId="{9A844BC8-237F-4BE3-84A6-3F713BDBB4E4}">
      <dgm:prSet phldrT="[Text]" custT="1"/>
      <dgm:spPr/>
      <dgm:t>
        <a:bodyPr/>
        <a:lstStyle/>
        <a:p>
          <a:r>
            <a:rPr lang="en-US" sz="1800" dirty="0"/>
            <a:t>Check assumptions</a:t>
          </a:r>
        </a:p>
      </dgm:t>
    </dgm:pt>
    <dgm:pt modelId="{9B1EF2ED-0842-4F54-8BA9-AF88EF8C2748}" type="parTrans" cxnId="{025595AF-1E65-4132-84B1-29510D3E173F}">
      <dgm:prSet/>
      <dgm:spPr/>
      <dgm:t>
        <a:bodyPr/>
        <a:lstStyle/>
        <a:p>
          <a:endParaRPr lang="en-US" sz="1800"/>
        </a:p>
      </dgm:t>
    </dgm:pt>
    <dgm:pt modelId="{919AF222-E591-4948-8B5C-7358F6EE55B4}" type="sibTrans" cxnId="{025595AF-1E65-4132-84B1-29510D3E173F}">
      <dgm:prSet/>
      <dgm:spPr/>
      <dgm:t>
        <a:bodyPr/>
        <a:lstStyle/>
        <a:p>
          <a:endParaRPr lang="en-US" sz="1800"/>
        </a:p>
      </dgm:t>
    </dgm:pt>
    <dgm:pt modelId="{87D60CD5-43FE-4F90-897C-CD38B383D502}">
      <dgm:prSet phldrT="[Text]" custT="1"/>
      <dgm:spPr/>
      <dgm:t>
        <a:bodyPr/>
        <a:lstStyle/>
        <a:p>
          <a:r>
            <a:rPr lang="en-US" sz="1800" dirty="0"/>
            <a:t>Perform statistical analysis</a:t>
          </a:r>
        </a:p>
      </dgm:t>
    </dgm:pt>
    <dgm:pt modelId="{06AE05EA-EF66-4CAF-BCAF-2DDA4B3C3040}" type="parTrans" cxnId="{0670CE2F-B55E-46B8-8F06-D8B55A944FAD}">
      <dgm:prSet/>
      <dgm:spPr/>
      <dgm:t>
        <a:bodyPr/>
        <a:lstStyle/>
        <a:p>
          <a:endParaRPr lang="en-US" sz="1800"/>
        </a:p>
      </dgm:t>
    </dgm:pt>
    <dgm:pt modelId="{B4E00B8E-0B05-4EED-947D-CB487246D317}" type="sibTrans" cxnId="{0670CE2F-B55E-46B8-8F06-D8B55A944FAD}">
      <dgm:prSet/>
      <dgm:spPr/>
      <dgm:t>
        <a:bodyPr/>
        <a:lstStyle/>
        <a:p>
          <a:endParaRPr lang="en-US" sz="1800"/>
        </a:p>
      </dgm:t>
    </dgm:pt>
    <dgm:pt modelId="{2FF78BEC-9FBB-4F92-B1EC-B45863F9A26E}">
      <dgm:prSet phldrT="[Text]" custT="1"/>
      <dgm:spPr/>
      <dgm:t>
        <a:bodyPr/>
        <a:lstStyle/>
        <a:p>
          <a:r>
            <a:rPr lang="en-US" sz="1800" dirty="0"/>
            <a:t>Conclusion</a:t>
          </a:r>
        </a:p>
      </dgm:t>
    </dgm:pt>
    <dgm:pt modelId="{50ACE534-BD55-48E1-A49F-3D0ACB4BF599}" type="parTrans" cxnId="{EED47A5C-6EDE-4643-9FD4-4E8B4D55E720}">
      <dgm:prSet/>
      <dgm:spPr/>
      <dgm:t>
        <a:bodyPr/>
        <a:lstStyle/>
        <a:p>
          <a:endParaRPr lang="en-US" sz="1800"/>
        </a:p>
      </dgm:t>
    </dgm:pt>
    <dgm:pt modelId="{4AB142F5-4D7B-4A4E-A6EB-0E445FEBBA72}" type="sibTrans" cxnId="{EED47A5C-6EDE-4643-9FD4-4E8B4D55E720}">
      <dgm:prSet/>
      <dgm:spPr/>
      <dgm:t>
        <a:bodyPr/>
        <a:lstStyle/>
        <a:p>
          <a:endParaRPr lang="en-US" sz="1800"/>
        </a:p>
      </dgm:t>
    </dgm:pt>
    <dgm:pt modelId="{2E60C5AE-8587-4334-96FF-5E2836098373}">
      <dgm:prSet phldrT="[Text]" custT="1"/>
      <dgm:spPr/>
      <dgm:t>
        <a:bodyPr/>
        <a:lstStyle/>
        <a:p>
          <a:r>
            <a:rPr lang="en-US" sz="1800" dirty="0"/>
            <a:t>Convert to data frame</a:t>
          </a:r>
        </a:p>
      </dgm:t>
    </dgm:pt>
    <dgm:pt modelId="{91232FA9-DE6B-4EF4-9D71-6E71709FE926}" type="parTrans" cxnId="{3552F691-F85A-4440-BBA2-121C7AE72906}">
      <dgm:prSet/>
      <dgm:spPr/>
      <dgm:t>
        <a:bodyPr/>
        <a:lstStyle/>
        <a:p>
          <a:endParaRPr lang="en-US"/>
        </a:p>
      </dgm:t>
    </dgm:pt>
    <dgm:pt modelId="{1B6AC548-C800-4D2E-8CA3-91DFCBA8412A}" type="sibTrans" cxnId="{3552F691-F85A-4440-BBA2-121C7AE72906}">
      <dgm:prSet/>
      <dgm:spPr/>
      <dgm:t>
        <a:bodyPr/>
        <a:lstStyle/>
        <a:p>
          <a:endParaRPr lang="en-US"/>
        </a:p>
      </dgm:t>
    </dgm:pt>
    <dgm:pt modelId="{AE5A1B51-3A51-478F-A74D-7F408A29DC05}" type="pres">
      <dgm:prSet presAssocID="{8B134094-735F-473F-8A85-A90E64849E29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9A6071B-7744-43A2-8A76-3B905E585C76}" type="pres">
      <dgm:prSet presAssocID="{C041C44E-537F-4131-9050-F3102C5C46FB}" presName="node" presStyleLbl="node1" presStyleIdx="0" presStyleCnt="10" custScaleX="12803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816BB2A-6FA6-40AF-B433-445A0D1A54C8}" type="pres">
      <dgm:prSet presAssocID="{C041C44E-537F-4131-9050-F3102C5C46FB}" presName="spNode" presStyleCnt="0"/>
      <dgm:spPr/>
    </dgm:pt>
    <dgm:pt modelId="{263BEB8E-8F90-4B3C-8743-E0B3E3BAF601}" type="pres">
      <dgm:prSet presAssocID="{741D4964-7D6F-4C28-B6A9-892497B5A7CA}" presName="sibTrans" presStyleLbl="sibTrans1D1" presStyleIdx="0" presStyleCnt="10"/>
      <dgm:spPr/>
      <dgm:t>
        <a:bodyPr/>
        <a:lstStyle/>
        <a:p>
          <a:endParaRPr lang="en-US"/>
        </a:p>
      </dgm:t>
    </dgm:pt>
    <dgm:pt modelId="{1FA2837A-9E0F-48AD-88E3-D79CB9B9B5BE}" type="pres">
      <dgm:prSet presAssocID="{BFA6FD60-972A-48F5-BFBA-4329AF23261D}" presName="node" presStyleLbl="node1" presStyleIdx="1" presStyleCnt="10" custRadScaleRad="101439" custRadScaleInc="402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2F562AC-A3FF-4013-93D3-CFB3D38D2A95}" type="pres">
      <dgm:prSet presAssocID="{BFA6FD60-972A-48F5-BFBA-4329AF23261D}" presName="spNode" presStyleCnt="0"/>
      <dgm:spPr/>
    </dgm:pt>
    <dgm:pt modelId="{F047C452-BB02-4356-91B2-300F2BF3AE63}" type="pres">
      <dgm:prSet presAssocID="{AF6BA02F-A336-4FB3-87BC-67427EF9D392}" presName="sibTrans" presStyleLbl="sibTrans1D1" presStyleIdx="1" presStyleCnt="10"/>
      <dgm:spPr/>
      <dgm:t>
        <a:bodyPr/>
        <a:lstStyle/>
        <a:p>
          <a:endParaRPr lang="en-US"/>
        </a:p>
      </dgm:t>
    </dgm:pt>
    <dgm:pt modelId="{0AEFBE4D-C4C7-4659-B866-FDB85D49FFAC}" type="pres">
      <dgm:prSet presAssocID="{6B9D5383-3709-42C0-829C-414C1C083614}" presName="node" presStyleLbl="node1" presStyleIdx="2" presStyleCnt="10" custScaleX="14426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77417BC-DD3C-48BE-8B22-89A0AFBE9DF7}" type="pres">
      <dgm:prSet presAssocID="{6B9D5383-3709-42C0-829C-414C1C083614}" presName="spNode" presStyleCnt="0"/>
      <dgm:spPr/>
    </dgm:pt>
    <dgm:pt modelId="{066FABD8-26D9-486C-803B-092BBCCEB60B}" type="pres">
      <dgm:prSet presAssocID="{C87E6DF3-1987-489A-AFBA-28620E17E44F}" presName="sibTrans" presStyleLbl="sibTrans1D1" presStyleIdx="2" presStyleCnt="10"/>
      <dgm:spPr/>
      <dgm:t>
        <a:bodyPr/>
        <a:lstStyle/>
        <a:p>
          <a:endParaRPr lang="en-US"/>
        </a:p>
      </dgm:t>
    </dgm:pt>
    <dgm:pt modelId="{69EEF2CA-1A34-436F-AFAC-F1A5FCE876C9}" type="pres">
      <dgm:prSet presAssocID="{E46EDF7B-71F8-40FE-90AC-F3478FEB36F2}" presName="node" presStyleLbl="node1" presStyleIdx="3" presStyleCnt="10" custScaleX="25483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33D12AC-15F1-4A11-B90C-604001D255A2}" type="pres">
      <dgm:prSet presAssocID="{E46EDF7B-71F8-40FE-90AC-F3478FEB36F2}" presName="spNode" presStyleCnt="0"/>
      <dgm:spPr/>
    </dgm:pt>
    <dgm:pt modelId="{C74C0649-5EE6-4238-94E9-8984B6C4CB98}" type="pres">
      <dgm:prSet presAssocID="{93BA329F-E419-4BC8-B6B3-C72EDBDD3485}" presName="sibTrans" presStyleLbl="sibTrans1D1" presStyleIdx="3" presStyleCnt="10"/>
      <dgm:spPr/>
      <dgm:t>
        <a:bodyPr/>
        <a:lstStyle/>
        <a:p>
          <a:endParaRPr lang="en-US"/>
        </a:p>
      </dgm:t>
    </dgm:pt>
    <dgm:pt modelId="{9C5FD011-11E6-4499-B90B-A2BB8C06F626}" type="pres">
      <dgm:prSet presAssocID="{2E60C5AE-8587-4334-96FF-5E2836098373}" presName="node" presStyleLbl="node1" presStyleIdx="4" presStyleCnt="10" custScaleX="21188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49FF3AA-923B-47F5-A58A-34F097C3EDD6}" type="pres">
      <dgm:prSet presAssocID="{2E60C5AE-8587-4334-96FF-5E2836098373}" presName="spNode" presStyleCnt="0"/>
      <dgm:spPr/>
    </dgm:pt>
    <dgm:pt modelId="{B58CFFE9-DDB2-448A-9ECC-64D01EC1345F}" type="pres">
      <dgm:prSet presAssocID="{1B6AC548-C800-4D2E-8CA3-91DFCBA8412A}" presName="sibTrans" presStyleLbl="sibTrans1D1" presStyleIdx="4" presStyleCnt="10"/>
      <dgm:spPr/>
      <dgm:t>
        <a:bodyPr/>
        <a:lstStyle/>
        <a:p>
          <a:endParaRPr lang="en-US"/>
        </a:p>
      </dgm:t>
    </dgm:pt>
    <dgm:pt modelId="{EC23BCDD-8594-409A-B768-0FEC8ED546C2}" type="pres">
      <dgm:prSet presAssocID="{202AAA5A-8743-4240-8587-39FBB5EE9B31}" presName="node" presStyleLbl="node1" presStyleIdx="5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4D46F4B-47F0-4654-A4F5-C0378698B067}" type="pres">
      <dgm:prSet presAssocID="{202AAA5A-8743-4240-8587-39FBB5EE9B31}" presName="spNode" presStyleCnt="0"/>
      <dgm:spPr/>
    </dgm:pt>
    <dgm:pt modelId="{6229DEE8-03C8-4319-A9A8-AEF95FC534DC}" type="pres">
      <dgm:prSet presAssocID="{D8A26346-E6E9-4AC4-8E10-0D816C0595E8}" presName="sibTrans" presStyleLbl="sibTrans1D1" presStyleIdx="5" presStyleCnt="10"/>
      <dgm:spPr/>
      <dgm:t>
        <a:bodyPr/>
        <a:lstStyle/>
        <a:p>
          <a:endParaRPr lang="en-US"/>
        </a:p>
      </dgm:t>
    </dgm:pt>
    <dgm:pt modelId="{147255C1-A79E-4387-8498-07AD533D1427}" type="pres">
      <dgm:prSet presAssocID="{1230A498-4074-4225-84DE-204AE3E8BB3B}" presName="node" presStyleLbl="node1" presStyleIdx="6" presStyleCnt="10" custScaleX="18242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A6D2F5D-AB1A-4847-87C4-6EB42441FD65}" type="pres">
      <dgm:prSet presAssocID="{1230A498-4074-4225-84DE-204AE3E8BB3B}" presName="spNode" presStyleCnt="0"/>
      <dgm:spPr/>
    </dgm:pt>
    <dgm:pt modelId="{DAA50192-B00B-4961-A559-55D27557AD51}" type="pres">
      <dgm:prSet presAssocID="{6626FED2-4F48-44C2-AA42-A4F6BA2BC51A}" presName="sibTrans" presStyleLbl="sibTrans1D1" presStyleIdx="6" presStyleCnt="10"/>
      <dgm:spPr/>
      <dgm:t>
        <a:bodyPr/>
        <a:lstStyle/>
        <a:p>
          <a:endParaRPr lang="en-US"/>
        </a:p>
      </dgm:t>
    </dgm:pt>
    <dgm:pt modelId="{8DF6D6C8-CC8D-4D54-96C7-A2B6AC622540}" type="pres">
      <dgm:prSet presAssocID="{9A844BC8-237F-4BE3-84A6-3F713BDBB4E4}" presName="node" presStyleLbl="node1" presStyleIdx="7" presStyleCnt="10" custScaleX="15656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13E539C-1806-4C15-85F2-26EB1252F9A7}" type="pres">
      <dgm:prSet presAssocID="{9A844BC8-237F-4BE3-84A6-3F713BDBB4E4}" presName="spNode" presStyleCnt="0"/>
      <dgm:spPr/>
    </dgm:pt>
    <dgm:pt modelId="{2297B5C1-DB3B-42EF-A69D-92BC645E0440}" type="pres">
      <dgm:prSet presAssocID="{919AF222-E591-4948-8B5C-7358F6EE55B4}" presName="sibTrans" presStyleLbl="sibTrans1D1" presStyleIdx="7" presStyleCnt="10"/>
      <dgm:spPr/>
      <dgm:t>
        <a:bodyPr/>
        <a:lstStyle/>
        <a:p>
          <a:endParaRPr lang="en-US"/>
        </a:p>
      </dgm:t>
    </dgm:pt>
    <dgm:pt modelId="{1D83B02E-3DFA-4445-A4F7-A2910EB0713E}" type="pres">
      <dgm:prSet presAssocID="{87D60CD5-43FE-4F90-897C-CD38B383D502}" presName="node" presStyleLbl="node1" presStyleIdx="8" presStyleCnt="10" custScaleX="25352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EF3FF02-FAF7-4F70-9823-6B78E3AF2DD0}" type="pres">
      <dgm:prSet presAssocID="{87D60CD5-43FE-4F90-897C-CD38B383D502}" presName="spNode" presStyleCnt="0"/>
      <dgm:spPr/>
    </dgm:pt>
    <dgm:pt modelId="{DD148907-4794-4CD5-B5E3-FA96F26C68E5}" type="pres">
      <dgm:prSet presAssocID="{B4E00B8E-0B05-4EED-947D-CB487246D317}" presName="sibTrans" presStyleLbl="sibTrans1D1" presStyleIdx="8" presStyleCnt="10"/>
      <dgm:spPr/>
      <dgm:t>
        <a:bodyPr/>
        <a:lstStyle/>
        <a:p>
          <a:endParaRPr lang="en-US"/>
        </a:p>
      </dgm:t>
    </dgm:pt>
    <dgm:pt modelId="{132D6374-5CCB-48DB-9AC0-E280F820E5BA}" type="pres">
      <dgm:prSet presAssocID="{2FF78BEC-9FBB-4F92-B1EC-B45863F9A26E}" presName="node" presStyleLbl="node1" presStyleIdx="9" presStyleCnt="10" custScaleX="12220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32A63BB-CFF7-4712-B8AD-8B8CE7957916}" type="pres">
      <dgm:prSet presAssocID="{2FF78BEC-9FBB-4F92-B1EC-B45863F9A26E}" presName="spNode" presStyleCnt="0"/>
      <dgm:spPr/>
    </dgm:pt>
    <dgm:pt modelId="{BF8B2AC9-B0DA-4A2C-A585-8839894B471A}" type="pres">
      <dgm:prSet presAssocID="{4AB142F5-4D7B-4A4E-A6EB-0E445FEBBA72}" presName="sibTrans" presStyleLbl="sibTrans1D1" presStyleIdx="9" presStyleCnt="10"/>
      <dgm:spPr/>
      <dgm:t>
        <a:bodyPr/>
        <a:lstStyle/>
        <a:p>
          <a:endParaRPr lang="en-US"/>
        </a:p>
      </dgm:t>
    </dgm:pt>
  </dgm:ptLst>
  <dgm:cxnLst>
    <dgm:cxn modelId="{43912888-B707-4CB0-9110-A118666DB260}" type="presOf" srcId="{2E60C5AE-8587-4334-96FF-5E2836098373}" destId="{9C5FD011-11E6-4499-B90B-A2BB8C06F626}" srcOrd="0" destOrd="0" presId="urn:microsoft.com/office/officeart/2005/8/layout/cycle6"/>
    <dgm:cxn modelId="{F305A180-1D8E-4C19-9692-1FC78E9BF2DF}" type="presOf" srcId="{8B134094-735F-473F-8A85-A90E64849E29}" destId="{AE5A1B51-3A51-478F-A74D-7F408A29DC05}" srcOrd="0" destOrd="0" presId="urn:microsoft.com/office/officeart/2005/8/layout/cycle6"/>
    <dgm:cxn modelId="{0670CE2F-B55E-46B8-8F06-D8B55A944FAD}" srcId="{8B134094-735F-473F-8A85-A90E64849E29}" destId="{87D60CD5-43FE-4F90-897C-CD38B383D502}" srcOrd="8" destOrd="0" parTransId="{06AE05EA-EF66-4CAF-BCAF-2DDA4B3C3040}" sibTransId="{B4E00B8E-0B05-4EED-947D-CB487246D317}"/>
    <dgm:cxn modelId="{A2B9F692-657E-4198-A12E-6EF2A950B2BD}" type="presOf" srcId="{93BA329F-E419-4BC8-B6B3-C72EDBDD3485}" destId="{C74C0649-5EE6-4238-94E9-8984B6C4CB98}" srcOrd="0" destOrd="0" presId="urn:microsoft.com/office/officeart/2005/8/layout/cycle6"/>
    <dgm:cxn modelId="{4BC90020-8769-4784-BAAA-83BFC75A4A49}" type="presOf" srcId="{C041C44E-537F-4131-9050-F3102C5C46FB}" destId="{39A6071B-7744-43A2-8A76-3B905E585C76}" srcOrd="0" destOrd="0" presId="urn:microsoft.com/office/officeart/2005/8/layout/cycle6"/>
    <dgm:cxn modelId="{A39FB2B6-9B4C-4815-BBC2-5BB07DF449AD}" type="presOf" srcId="{1230A498-4074-4225-84DE-204AE3E8BB3B}" destId="{147255C1-A79E-4387-8498-07AD533D1427}" srcOrd="0" destOrd="0" presId="urn:microsoft.com/office/officeart/2005/8/layout/cycle6"/>
    <dgm:cxn modelId="{61DE6759-38B1-4C1A-B1FF-110713F54516}" type="presOf" srcId="{B4E00B8E-0B05-4EED-947D-CB487246D317}" destId="{DD148907-4794-4CD5-B5E3-FA96F26C68E5}" srcOrd="0" destOrd="0" presId="urn:microsoft.com/office/officeart/2005/8/layout/cycle6"/>
    <dgm:cxn modelId="{698623BB-260A-41A4-B2C8-B4E4328B570B}" type="presOf" srcId="{919AF222-E591-4948-8B5C-7358F6EE55B4}" destId="{2297B5C1-DB3B-42EF-A69D-92BC645E0440}" srcOrd="0" destOrd="0" presId="urn:microsoft.com/office/officeart/2005/8/layout/cycle6"/>
    <dgm:cxn modelId="{06D0AF2B-5A6D-4371-B216-383C5A578215}" type="presOf" srcId="{87D60CD5-43FE-4F90-897C-CD38B383D502}" destId="{1D83B02E-3DFA-4445-A4F7-A2910EB0713E}" srcOrd="0" destOrd="0" presId="urn:microsoft.com/office/officeart/2005/8/layout/cycle6"/>
    <dgm:cxn modelId="{2DE56A31-7D20-4AD7-909F-61AD021ACE49}" type="presOf" srcId="{6B9D5383-3709-42C0-829C-414C1C083614}" destId="{0AEFBE4D-C4C7-4659-B866-FDB85D49FFAC}" srcOrd="0" destOrd="0" presId="urn:microsoft.com/office/officeart/2005/8/layout/cycle6"/>
    <dgm:cxn modelId="{350F4074-45A0-493C-9DB9-C188FEAA7114}" srcId="{8B134094-735F-473F-8A85-A90E64849E29}" destId="{E46EDF7B-71F8-40FE-90AC-F3478FEB36F2}" srcOrd="3" destOrd="0" parTransId="{6FFA274D-E377-436D-8A86-2E2B1EEADF7F}" sibTransId="{93BA329F-E419-4BC8-B6B3-C72EDBDD3485}"/>
    <dgm:cxn modelId="{6649792F-46FF-46CE-931D-F965B6B3CCB4}" srcId="{8B134094-735F-473F-8A85-A90E64849E29}" destId="{6B9D5383-3709-42C0-829C-414C1C083614}" srcOrd="2" destOrd="0" parTransId="{082E0AC6-1AE1-4A69-912D-D41ABD212222}" sibTransId="{C87E6DF3-1987-489A-AFBA-28620E17E44F}"/>
    <dgm:cxn modelId="{3710B626-61A7-43AD-82CB-51E273073684}" type="presOf" srcId="{1B6AC548-C800-4D2E-8CA3-91DFCBA8412A}" destId="{B58CFFE9-DDB2-448A-9ECC-64D01EC1345F}" srcOrd="0" destOrd="0" presId="urn:microsoft.com/office/officeart/2005/8/layout/cycle6"/>
    <dgm:cxn modelId="{56129F4E-4CB2-4692-B537-B4E62A23DDEC}" type="presOf" srcId="{6626FED2-4F48-44C2-AA42-A4F6BA2BC51A}" destId="{DAA50192-B00B-4961-A559-55D27557AD51}" srcOrd="0" destOrd="0" presId="urn:microsoft.com/office/officeart/2005/8/layout/cycle6"/>
    <dgm:cxn modelId="{795CDD83-D7DD-41A1-8B08-E39BCDA04D67}" srcId="{8B134094-735F-473F-8A85-A90E64849E29}" destId="{C041C44E-537F-4131-9050-F3102C5C46FB}" srcOrd="0" destOrd="0" parTransId="{620EC2AE-A6EF-4F48-883E-875E3CA0B9BD}" sibTransId="{741D4964-7D6F-4C28-B6A9-892497B5A7CA}"/>
    <dgm:cxn modelId="{0F81B3EF-527A-4ECC-81DB-D0A229494E98}" type="presOf" srcId="{AF6BA02F-A336-4FB3-87BC-67427EF9D392}" destId="{F047C452-BB02-4356-91B2-300F2BF3AE63}" srcOrd="0" destOrd="0" presId="urn:microsoft.com/office/officeart/2005/8/layout/cycle6"/>
    <dgm:cxn modelId="{CEE7ADBE-5DD3-4A8B-BA1A-6786C8FF6CE6}" srcId="{8B134094-735F-473F-8A85-A90E64849E29}" destId="{1230A498-4074-4225-84DE-204AE3E8BB3B}" srcOrd="6" destOrd="0" parTransId="{68AD62CD-C7DD-4455-9124-144C473E723F}" sibTransId="{6626FED2-4F48-44C2-AA42-A4F6BA2BC51A}"/>
    <dgm:cxn modelId="{F181304E-B052-4729-BF26-8D55B233C135}" type="presOf" srcId="{E46EDF7B-71F8-40FE-90AC-F3478FEB36F2}" destId="{69EEF2CA-1A34-436F-AFAC-F1A5FCE876C9}" srcOrd="0" destOrd="0" presId="urn:microsoft.com/office/officeart/2005/8/layout/cycle6"/>
    <dgm:cxn modelId="{EB0FD2C2-526C-4809-BD01-FB8841DCD6E9}" type="presOf" srcId="{D8A26346-E6E9-4AC4-8E10-0D816C0595E8}" destId="{6229DEE8-03C8-4319-A9A8-AEF95FC534DC}" srcOrd="0" destOrd="0" presId="urn:microsoft.com/office/officeart/2005/8/layout/cycle6"/>
    <dgm:cxn modelId="{926A3107-A87D-4213-BA4F-20B9463A3297}" type="presOf" srcId="{9A844BC8-237F-4BE3-84A6-3F713BDBB4E4}" destId="{8DF6D6C8-CC8D-4D54-96C7-A2B6AC622540}" srcOrd="0" destOrd="0" presId="urn:microsoft.com/office/officeart/2005/8/layout/cycle6"/>
    <dgm:cxn modelId="{EED47A5C-6EDE-4643-9FD4-4E8B4D55E720}" srcId="{8B134094-735F-473F-8A85-A90E64849E29}" destId="{2FF78BEC-9FBB-4F92-B1EC-B45863F9A26E}" srcOrd="9" destOrd="0" parTransId="{50ACE534-BD55-48E1-A49F-3D0ACB4BF599}" sibTransId="{4AB142F5-4D7B-4A4E-A6EB-0E445FEBBA72}"/>
    <dgm:cxn modelId="{D7E67402-0D52-4775-9CB1-4336C9DB5351}" srcId="{8B134094-735F-473F-8A85-A90E64849E29}" destId="{202AAA5A-8743-4240-8587-39FBB5EE9B31}" srcOrd="5" destOrd="0" parTransId="{31849841-626D-47F3-A205-8B047DEA1FF1}" sibTransId="{D8A26346-E6E9-4AC4-8E10-0D816C0595E8}"/>
    <dgm:cxn modelId="{3552F691-F85A-4440-BBA2-121C7AE72906}" srcId="{8B134094-735F-473F-8A85-A90E64849E29}" destId="{2E60C5AE-8587-4334-96FF-5E2836098373}" srcOrd="4" destOrd="0" parTransId="{91232FA9-DE6B-4EF4-9D71-6E71709FE926}" sibTransId="{1B6AC548-C800-4D2E-8CA3-91DFCBA8412A}"/>
    <dgm:cxn modelId="{7E8C7ADB-01C4-43B6-995E-84EFE8AB1CE3}" type="presOf" srcId="{4AB142F5-4D7B-4A4E-A6EB-0E445FEBBA72}" destId="{BF8B2AC9-B0DA-4A2C-A585-8839894B471A}" srcOrd="0" destOrd="0" presId="urn:microsoft.com/office/officeart/2005/8/layout/cycle6"/>
    <dgm:cxn modelId="{33F84614-E76A-4825-AE0E-3549C0764EAD}" srcId="{8B134094-735F-473F-8A85-A90E64849E29}" destId="{BFA6FD60-972A-48F5-BFBA-4329AF23261D}" srcOrd="1" destOrd="0" parTransId="{F34534F0-7BE9-44B0-B3FC-29B2ED8B098F}" sibTransId="{AF6BA02F-A336-4FB3-87BC-67427EF9D392}"/>
    <dgm:cxn modelId="{96E03389-FCD7-4935-BA9A-1A995D681A36}" type="presOf" srcId="{C87E6DF3-1987-489A-AFBA-28620E17E44F}" destId="{066FABD8-26D9-486C-803B-092BBCCEB60B}" srcOrd="0" destOrd="0" presId="urn:microsoft.com/office/officeart/2005/8/layout/cycle6"/>
    <dgm:cxn modelId="{5094C734-A706-44B8-8864-4E5A69632985}" type="presOf" srcId="{202AAA5A-8743-4240-8587-39FBB5EE9B31}" destId="{EC23BCDD-8594-409A-B768-0FEC8ED546C2}" srcOrd="0" destOrd="0" presId="urn:microsoft.com/office/officeart/2005/8/layout/cycle6"/>
    <dgm:cxn modelId="{1987D156-A636-4E9F-A439-74CF13A2AC76}" type="presOf" srcId="{741D4964-7D6F-4C28-B6A9-892497B5A7CA}" destId="{263BEB8E-8F90-4B3C-8743-E0B3E3BAF601}" srcOrd="0" destOrd="0" presId="urn:microsoft.com/office/officeart/2005/8/layout/cycle6"/>
    <dgm:cxn modelId="{025595AF-1E65-4132-84B1-29510D3E173F}" srcId="{8B134094-735F-473F-8A85-A90E64849E29}" destId="{9A844BC8-237F-4BE3-84A6-3F713BDBB4E4}" srcOrd="7" destOrd="0" parTransId="{9B1EF2ED-0842-4F54-8BA9-AF88EF8C2748}" sibTransId="{919AF222-E591-4948-8B5C-7358F6EE55B4}"/>
    <dgm:cxn modelId="{86FBBF57-59A4-4FC9-8C3A-2A40700FDD1F}" type="presOf" srcId="{2FF78BEC-9FBB-4F92-B1EC-B45863F9A26E}" destId="{132D6374-5CCB-48DB-9AC0-E280F820E5BA}" srcOrd="0" destOrd="0" presId="urn:microsoft.com/office/officeart/2005/8/layout/cycle6"/>
    <dgm:cxn modelId="{776D9D06-1CE0-4BA5-9D50-F56242AF1602}" type="presOf" srcId="{BFA6FD60-972A-48F5-BFBA-4329AF23261D}" destId="{1FA2837A-9E0F-48AD-88E3-D79CB9B9B5BE}" srcOrd="0" destOrd="0" presId="urn:microsoft.com/office/officeart/2005/8/layout/cycle6"/>
    <dgm:cxn modelId="{2745EDAC-8678-4FE6-B1C5-5AF18E119D71}" type="presParOf" srcId="{AE5A1B51-3A51-478F-A74D-7F408A29DC05}" destId="{39A6071B-7744-43A2-8A76-3B905E585C76}" srcOrd="0" destOrd="0" presId="urn:microsoft.com/office/officeart/2005/8/layout/cycle6"/>
    <dgm:cxn modelId="{B6F2CFA7-66B7-40D3-9707-B05B9CBF81DB}" type="presParOf" srcId="{AE5A1B51-3A51-478F-A74D-7F408A29DC05}" destId="{1816BB2A-6FA6-40AF-B433-445A0D1A54C8}" srcOrd="1" destOrd="0" presId="urn:microsoft.com/office/officeart/2005/8/layout/cycle6"/>
    <dgm:cxn modelId="{D3846DB1-7004-46D9-A0FC-8F01E737A2B1}" type="presParOf" srcId="{AE5A1B51-3A51-478F-A74D-7F408A29DC05}" destId="{263BEB8E-8F90-4B3C-8743-E0B3E3BAF601}" srcOrd="2" destOrd="0" presId="urn:microsoft.com/office/officeart/2005/8/layout/cycle6"/>
    <dgm:cxn modelId="{1DDF86AA-8E06-4A21-A2FA-E504BC394CE0}" type="presParOf" srcId="{AE5A1B51-3A51-478F-A74D-7F408A29DC05}" destId="{1FA2837A-9E0F-48AD-88E3-D79CB9B9B5BE}" srcOrd="3" destOrd="0" presId="urn:microsoft.com/office/officeart/2005/8/layout/cycle6"/>
    <dgm:cxn modelId="{A20896D5-00CA-4694-B0CB-DB151C962FD7}" type="presParOf" srcId="{AE5A1B51-3A51-478F-A74D-7F408A29DC05}" destId="{C2F562AC-A3FF-4013-93D3-CFB3D38D2A95}" srcOrd="4" destOrd="0" presId="urn:microsoft.com/office/officeart/2005/8/layout/cycle6"/>
    <dgm:cxn modelId="{BEC4A9F6-027C-4C2E-B788-C8C8958C5DA7}" type="presParOf" srcId="{AE5A1B51-3A51-478F-A74D-7F408A29DC05}" destId="{F047C452-BB02-4356-91B2-300F2BF3AE63}" srcOrd="5" destOrd="0" presId="urn:microsoft.com/office/officeart/2005/8/layout/cycle6"/>
    <dgm:cxn modelId="{C1852E21-B920-4D69-AF52-BE0AB2F59A6A}" type="presParOf" srcId="{AE5A1B51-3A51-478F-A74D-7F408A29DC05}" destId="{0AEFBE4D-C4C7-4659-B866-FDB85D49FFAC}" srcOrd="6" destOrd="0" presId="urn:microsoft.com/office/officeart/2005/8/layout/cycle6"/>
    <dgm:cxn modelId="{1F5853D3-9570-4208-8AD9-C2A7D43187BA}" type="presParOf" srcId="{AE5A1B51-3A51-478F-A74D-7F408A29DC05}" destId="{377417BC-DD3C-48BE-8B22-89A0AFBE9DF7}" srcOrd="7" destOrd="0" presId="urn:microsoft.com/office/officeart/2005/8/layout/cycle6"/>
    <dgm:cxn modelId="{FE469140-E876-4DB6-8B1F-C18333CBB965}" type="presParOf" srcId="{AE5A1B51-3A51-478F-A74D-7F408A29DC05}" destId="{066FABD8-26D9-486C-803B-092BBCCEB60B}" srcOrd="8" destOrd="0" presId="urn:microsoft.com/office/officeart/2005/8/layout/cycle6"/>
    <dgm:cxn modelId="{C6DFDF42-E17A-43CF-BB69-751C994CC87B}" type="presParOf" srcId="{AE5A1B51-3A51-478F-A74D-7F408A29DC05}" destId="{69EEF2CA-1A34-436F-AFAC-F1A5FCE876C9}" srcOrd="9" destOrd="0" presId="urn:microsoft.com/office/officeart/2005/8/layout/cycle6"/>
    <dgm:cxn modelId="{F3C3FFE1-E97A-4FCE-9DEB-306AF4ECD3A1}" type="presParOf" srcId="{AE5A1B51-3A51-478F-A74D-7F408A29DC05}" destId="{E33D12AC-15F1-4A11-B90C-604001D255A2}" srcOrd="10" destOrd="0" presId="urn:microsoft.com/office/officeart/2005/8/layout/cycle6"/>
    <dgm:cxn modelId="{1DCCF86C-B8F6-48C3-8978-B0EBD7A802C6}" type="presParOf" srcId="{AE5A1B51-3A51-478F-A74D-7F408A29DC05}" destId="{C74C0649-5EE6-4238-94E9-8984B6C4CB98}" srcOrd="11" destOrd="0" presId="urn:microsoft.com/office/officeart/2005/8/layout/cycle6"/>
    <dgm:cxn modelId="{8EE64605-BADF-450D-BEB5-DE9CD127F6E1}" type="presParOf" srcId="{AE5A1B51-3A51-478F-A74D-7F408A29DC05}" destId="{9C5FD011-11E6-4499-B90B-A2BB8C06F626}" srcOrd="12" destOrd="0" presId="urn:microsoft.com/office/officeart/2005/8/layout/cycle6"/>
    <dgm:cxn modelId="{4AFAA8B4-4686-4EAC-B8FD-16665BCE9FD6}" type="presParOf" srcId="{AE5A1B51-3A51-478F-A74D-7F408A29DC05}" destId="{F49FF3AA-923B-47F5-A58A-34F097C3EDD6}" srcOrd="13" destOrd="0" presId="urn:microsoft.com/office/officeart/2005/8/layout/cycle6"/>
    <dgm:cxn modelId="{F4AA9DF9-4B84-4A7A-9993-E21F486E338F}" type="presParOf" srcId="{AE5A1B51-3A51-478F-A74D-7F408A29DC05}" destId="{B58CFFE9-DDB2-448A-9ECC-64D01EC1345F}" srcOrd="14" destOrd="0" presId="urn:microsoft.com/office/officeart/2005/8/layout/cycle6"/>
    <dgm:cxn modelId="{9EAA1114-5182-4E54-AA95-E19FA48DF479}" type="presParOf" srcId="{AE5A1B51-3A51-478F-A74D-7F408A29DC05}" destId="{EC23BCDD-8594-409A-B768-0FEC8ED546C2}" srcOrd="15" destOrd="0" presId="urn:microsoft.com/office/officeart/2005/8/layout/cycle6"/>
    <dgm:cxn modelId="{8963E70E-09E1-468C-B16F-054A62104C41}" type="presParOf" srcId="{AE5A1B51-3A51-478F-A74D-7F408A29DC05}" destId="{44D46F4B-47F0-4654-A4F5-C0378698B067}" srcOrd="16" destOrd="0" presId="urn:microsoft.com/office/officeart/2005/8/layout/cycle6"/>
    <dgm:cxn modelId="{87E60C6A-3DC1-4037-AEC4-975CE9C6374A}" type="presParOf" srcId="{AE5A1B51-3A51-478F-A74D-7F408A29DC05}" destId="{6229DEE8-03C8-4319-A9A8-AEF95FC534DC}" srcOrd="17" destOrd="0" presId="urn:microsoft.com/office/officeart/2005/8/layout/cycle6"/>
    <dgm:cxn modelId="{C9A287DA-633D-4F87-9F23-4DAC76EC8996}" type="presParOf" srcId="{AE5A1B51-3A51-478F-A74D-7F408A29DC05}" destId="{147255C1-A79E-4387-8498-07AD533D1427}" srcOrd="18" destOrd="0" presId="urn:microsoft.com/office/officeart/2005/8/layout/cycle6"/>
    <dgm:cxn modelId="{910882D1-06A5-44DB-B41F-17E471785DA8}" type="presParOf" srcId="{AE5A1B51-3A51-478F-A74D-7F408A29DC05}" destId="{FA6D2F5D-AB1A-4847-87C4-6EB42441FD65}" srcOrd="19" destOrd="0" presId="urn:microsoft.com/office/officeart/2005/8/layout/cycle6"/>
    <dgm:cxn modelId="{7180588C-93C1-474E-8000-DA3FD82FEC26}" type="presParOf" srcId="{AE5A1B51-3A51-478F-A74D-7F408A29DC05}" destId="{DAA50192-B00B-4961-A559-55D27557AD51}" srcOrd="20" destOrd="0" presId="urn:microsoft.com/office/officeart/2005/8/layout/cycle6"/>
    <dgm:cxn modelId="{31F4C1B2-CCEF-47DA-83FE-8B4C31B2094C}" type="presParOf" srcId="{AE5A1B51-3A51-478F-A74D-7F408A29DC05}" destId="{8DF6D6C8-CC8D-4D54-96C7-A2B6AC622540}" srcOrd="21" destOrd="0" presId="urn:microsoft.com/office/officeart/2005/8/layout/cycle6"/>
    <dgm:cxn modelId="{4BBEAB2D-902D-4E38-9F29-120AE86C633D}" type="presParOf" srcId="{AE5A1B51-3A51-478F-A74D-7F408A29DC05}" destId="{613E539C-1806-4C15-85F2-26EB1252F9A7}" srcOrd="22" destOrd="0" presId="urn:microsoft.com/office/officeart/2005/8/layout/cycle6"/>
    <dgm:cxn modelId="{FE7ACAF4-C70B-4BBA-9A7C-A62F6A0B5180}" type="presParOf" srcId="{AE5A1B51-3A51-478F-A74D-7F408A29DC05}" destId="{2297B5C1-DB3B-42EF-A69D-92BC645E0440}" srcOrd="23" destOrd="0" presId="urn:microsoft.com/office/officeart/2005/8/layout/cycle6"/>
    <dgm:cxn modelId="{7A7FBEFE-6100-4723-AEB2-6A779BE62095}" type="presParOf" srcId="{AE5A1B51-3A51-478F-A74D-7F408A29DC05}" destId="{1D83B02E-3DFA-4445-A4F7-A2910EB0713E}" srcOrd="24" destOrd="0" presId="urn:microsoft.com/office/officeart/2005/8/layout/cycle6"/>
    <dgm:cxn modelId="{FF04D915-A5B6-4C67-B9EB-08F135290824}" type="presParOf" srcId="{AE5A1B51-3A51-478F-A74D-7F408A29DC05}" destId="{9EF3FF02-FAF7-4F70-9823-6B78E3AF2DD0}" srcOrd="25" destOrd="0" presId="urn:microsoft.com/office/officeart/2005/8/layout/cycle6"/>
    <dgm:cxn modelId="{48CAA38A-4306-4FEF-A81C-C017F00BB73F}" type="presParOf" srcId="{AE5A1B51-3A51-478F-A74D-7F408A29DC05}" destId="{DD148907-4794-4CD5-B5E3-FA96F26C68E5}" srcOrd="26" destOrd="0" presId="urn:microsoft.com/office/officeart/2005/8/layout/cycle6"/>
    <dgm:cxn modelId="{EB4A221B-B45F-4449-9B08-020A600910D3}" type="presParOf" srcId="{AE5A1B51-3A51-478F-A74D-7F408A29DC05}" destId="{132D6374-5CCB-48DB-9AC0-E280F820E5BA}" srcOrd="27" destOrd="0" presId="urn:microsoft.com/office/officeart/2005/8/layout/cycle6"/>
    <dgm:cxn modelId="{07187F6D-E496-4678-879B-811BEF994E6F}" type="presParOf" srcId="{AE5A1B51-3A51-478F-A74D-7F408A29DC05}" destId="{C32A63BB-CFF7-4712-B8AD-8B8CE7957916}" srcOrd="28" destOrd="0" presId="urn:microsoft.com/office/officeart/2005/8/layout/cycle6"/>
    <dgm:cxn modelId="{C0F2C66E-B55A-45A5-9B86-C4E7F3A36E3D}" type="presParOf" srcId="{AE5A1B51-3A51-478F-A74D-7F408A29DC05}" destId="{BF8B2AC9-B0DA-4A2C-A585-8839894B471A}" srcOrd="29" destOrd="0" presId="urn:microsoft.com/office/officeart/2005/8/layout/cycle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F596D7-7D64-4A2B-A250-AE34BA603E9B}" type="datetimeFigureOut">
              <a:rPr lang="nl-NL" smtClean="0"/>
              <a:t>1-11-2016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D4B15A-F529-4E2E-8F06-5484B6C333C8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386938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D4B15A-F529-4E2E-8F06-5484B6C333C8}" type="slidenum">
              <a:rPr lang="nl-NL" smtClean="0"/>
              <a:t>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729824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CRAN:</a:t>
            </a:r>
            <a:r>
              <a:rPr lang="en-US" baseline="0" dirty="0"/>
              <a:t> </a:t>
            </a:r>
            <a:r>
              <a:rPr lang="en-GB" baseline="0" dirty="0"/>
              <a:t>The Comprehensive R Archive Network</a:t>
            </a:r>
          </a:p>
          <a:p>
            <a:r>
              <a:rPr lang="en-GB" dirty="0"/>
              <a:t>The File Transfer Protocol (</a:t>
            </a:r>
            <a:r>
              <a:rPr lang="en-GB" b="1" dirty="0"/>
              <a:t>FTP</a:t>
            </a:r>
            <a:r>
              <a:rPr lang="en-GB" dirty="0"/>
              <a:t>) is a standard network protocol used to transfer computer files between a client and server on a computer network.</a:t>
            </a:r>
          </a:p>
          <a:p>
            <a:r>
              <a:rPr lang="en-GB" dirty="0"/>
              <a:t>GUI: graphical user interface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09ACD-8BCA-495C-A70C-6226C68B5C8A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2277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09ACD-8BCA-495C-A70C-6226C68B5C8A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6917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09ACD-8BCA-495C-A70C-6226C68B5C8A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47642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A79D2D-1B47-48AB-A129-BDD338F5A80F}" type="datetime1">
              <a:rPr lang="nl-NL" smtClean="0"/>
              <a:t>1-11-2016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 to data analysis using R</a:t>
            </a:r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9C17D2-13B9-4643-8B86-513E5F8E7A0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670706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17FF6-FD9C-4260-944C-DCE4E2FEFF52}" type="datetime1">
              <a:rPr lang="nl-NL" smtClean="0"/>
              <a:t>1-11-2016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 to data analysis using R</a:t>
            </a:r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9C17D2-13B9-4643-8B86-513E5F8E7A0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9102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07EBF-3395-4F48-968E-622312E9C6D5}" type="datetime1">
              <a:rPr lang="nl-NL" smtClean="0"/>
              <a:t>1-11-2016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 to data analysis using R</a:t>
            </a:r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9C17D2-13B9-4643-8B86-513E5F8E7A0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735680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4953CD-F75F-48F2-9806-37CB3078392B}" type="datetime1">
              <a:rPr lang="nl-NL" smtClean="0"/>
              <a:t>1-11-2016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 to data analysis using R</a:t>
            </a:r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9C17D2-13B9-4643-8B86-513E5F8E7A0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44885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CBFB6-C6B3-41FB-B57D-9B7C37F3C66E}" type="datetime1">
              <a:rPr lang="nl-NL" smtClean="0"/>
              <a:t>1-11-2016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 to data analysis using R</a:t>
            </a:r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9C17D2-13B9-4643-8B86-513E5F8E7A0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30744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0308E3-5A0D-4114-9CDB-F98FA6D8DB37}" type="datetime1">
              <a:rPr lang="nl-NL" smtClean="0"/>
              <a:t>1-11-2016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 to data analysis using R</a:t>
            </a:r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9C17D2-13B9-4643-8B86-513E5F8E7A0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58230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12D42-01B9-473C-9F0C-CD1119B272E8}" type="datetime1">
              <a:rPr lang="nl-NL" smtClean="0"/>
              <a:t>1-11-2016</a:t>
            </a:fld>
            <a:endParaRPr lang="nl-NL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 to data analysis using R</a:t>
            </a:r>
            <a:endParaRPr lang="nl-NL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9C17D2-13B9-4643-8B86-513E5F8E7A0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289671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F37F05-788F-4270-8BF7-FD32A4AB75B7}" type="datetime1">
              <a:rPr lang="nl-NL" smtClean="0"/>
              <a:t>1-11-2016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 to data analysis using R</a:t>
            </a:r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9C17D2-13B9-4643-8B86-513E5F8E7A0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000932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64ED2-D431-4413-91A7-5BE2D170DE6A}" type="datetime1">
              <a:rPr lang="nl-NL" smtClean="0"/>
              <a:t>1-11-2016</a:t>
            </a:fld>
            <a:endParaRPr lang="nl-NL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 to data analysis using R</a:t>
            </a:r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9C17D2-13B9-4643-8B86-513E5F8E7A0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630712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F8CE2-2B4E-4F6F-81F0-B15739EC504E}" type="datetime1">
              <a:rPr lang="nl-NL" smtClean="0"/>
              <a:t>1-11-2016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 to data analysis using R</a:t>
            </a:r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9C17D2-13B9-4643-8B86-513E5F8E7A0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325355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5DE1C-BE6A-4B2B-A153-EAB105E6CF8B}" type="datetime1">
              <a:rPr lang="nl-NL" smtClean="0"/>
              <a:t>1-11-2016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 to data analysis using R</a:t>
            </a:r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9C17D2-13B9-4643-8B86-513E5F8E7A0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961287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80A922-F446-4979-B4AA-B07331B62C22}" type="datetime1">
              <a:rPr lang="nl-NL" smtClean="0"/>
              <a:t>1-11-2016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Intro to data analysis using R</a:t>
            </a:r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9C17D2-13B9-4643-8B86-513E5F8E7A0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04720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an.r-project.org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studio.com/products/rstudio/download/preview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ithub.com/" TargetMode="External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hyperlink" Target="https://git-scm.com/download/" TargetMode="External"/><Relationship Id="rId4" Type="http://schemas.openxmlformats.org/officeDocument/2006/relationships/hyperlink" Target="https://github.com/Maddocent/ilc_r_workshop/archive/master.zip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nnovativetesting.nl/cprprogramming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owermag.com/Assets/Image/Imports/20130101/010113_CS_R&amp;D_Fig5.jpg" TargetMode="External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4953CD-F75F-48F2-9806-37CB3078392B}" type="datetime1">
              <a:rPr lang="nl-NL" smtClean="0"/>
              <a:t>1-11-2016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 to data analysis using R</a:t>
            </a:r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9C17D2-13B9-4643-8B86-513E5F8E7A04}" type="slidenum">
              <a:rPr lang="nl-NL" smtClean="0"/>
              <a:t>1</a:t>
            </a:fld>
            <a:endParaRPr lang="nl-NL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8040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306" y="-185718"/>
            <a:ext cx="10515600" cy="1325563"/>
          </a:xfrm>
        </p:spPr>
        <p:txBody>
          <a:bodyPr/>
          <a:lstStyle/>
          <a:p>
            <a:r>
              <a:rPr lang="en-US" b="1" noProof="0" dirty="0"/>
              <a:t>Data analysis work flow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05593566"/>
              </p:ext>
            </p:extLst>
          </p:nvPr>
        </p:nvGraphicFramePr>
        <p:xfrm>
          <a:off x="1631262" y="286017"/>
          <a:ext cx="12630838" cy="60703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 to data analysis using R</a:t>
            </a:r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9C17D2-13B9-4643-8B86-513E5F8E7A04}" type="slidenum">
              <a:rPr lang="nl-NL" smtClean="0"/>
              <a:t>10</a:t>
            </a:fld>
            <a:endParaRPr lang="nl-NL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713EA-3C9C-42A6-BAC2-588687008BEC}" type="datetime1">
              <a:rPr lang="nl-NL" smtClean="0"/>
              <a:t>1-11-2016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217281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64042" y="0"/>
            <a:ext cx="10515600" cy="1325563"/>
          </a:xfrm>
        </p:spPr>
        <p:txBody>
          <a:bodyPr/>
          <a:lstStyle/>
          <a:p>
            <a:r>
              <a:rPr lang="en-US" noProof="0" dirty="0"/>
              <a:t>Data analysis starts with a (raw) data file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40489" y="1527913"/>
            <a:ext cx="10515600" cy="4351338"/>
          </a:xfrm>
        </p:spPr>
        <p:txBody>
          <a:bodyPr>
            <a:normAutofit/>
          </a:bodyPr>
          <a:lstStyle/>
          <a:p>
            <a:r>
              <a:rPr lang="en-US" noProof="0" dirty="0"/>
              <a:t>Data file = data frame / matrix / text file / webpage / raw data file</a:t>
            </a:r>
          </a:p>
          <a:p>
            <a:r>
              <a:rPr lang="en-US" noProof="0" dirty="0"/>
              <a:t>User must be sure to use the correct (raw) data -&gt; README.txt</a:t>
            </a:r>
          </a:p>
          <a:p>
            <a:r>
              <a:rPr lang="en-US" noProof="0" dirty="0"/>
              <a:t>No graphs etc. included in the MS Excel tab with raw data  </a:t>
            </a:r>
          </a:p>
          <a:p>
            <a:r>
              <a:rPr lang="en-US" noProof="0" dirty="0"/>
              <a:t>Non-proprietary formats: *.csv / *.txt are the best!</a:t>
            </a:r>
          </a:p>
          <a:p>
            <a:r>
              <a:rPr lang="en-US" noProof="0" dirty="0"/>
              <a:t>Reading MS Excel files is possible</a:t>
            </a:r>
          </a:p>
          <a:p>
            <a:r>
              <a:rPr lang="en-US" b="1" u="sng" noProof="0" dirty="0"/>
              <a:t>Never edit data (cells) in the original data file!!</a:t>
            </a:r>
          </a:p>
          <a:p>
            <a:endParaRPr lang="en-US" b="1" u="sng" noProof="0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 to data analysis using R</a:t>
            </a:r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9C17D2-13B9-4643-8B86-513E5F8E7A04}" type="slidenum">
              <a:rPr lang="nl-NL" smtClean="0"/>
              <a:t>11</a:t>
            </a:fld>
            <a:endParaRPr lang="nl-NL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DDA822-AF7B-4D7F-846A-7ACD3C62C574}" type="datetime1">
              <a:rPr lang="nl-NL" smtClean="0"/>
              <a:t>1-11-2016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370558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8031" y="4650"/>
            <a:ext cx="10515600" cy="1325563"/>
          </a:xfrm>
        </p:spPr>
        <p:txBody>
          <a:bodyPr/>
          <a:lstStyle/>
          <a:p>
            <a:r>
              <a:rPr lang="en-US" noProof="0" dirty="0"/>
              <a:t>The data frame  -  "Tidy data" </a:t>
            </a:r>
          </a:p>
        </p:txBody>
      </p:sp>
      <p:sp>
        <p:nvSpPr>
          <p:cNvPr id="4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838200" y="1473434"/>
            <a:ext cx="10712116" cy="473975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nl-NL" b="0" i="0" u="none" strike="noStrike" cap="none" normalizeH="0" baseline="0" noProof="0" dirty="0">
                <a:ln>
                  <a:noFill/>
                </a:ln>
                <a:effectLst/>
              </a:rPr>
              <a:t>Tidy data is formatted in a standard way that facilitates exploration and analysis and works seamlessly with other tidy data tools.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nl-NL" b="0" i="0" u="none" strike="noStrike" cap="none" normalizeH="0" baseline="0" noProof="0" dirty="0">
                <a:ln>
                  <a:noFill/>
                </a:ln>
                <a:effectLst/>
              </a:rPr>
              <a:t>Specifically, tidy data satisfies at least the conditions: 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nl-NL" b="0" i="0" u="none" strike="noStrike" cap="none" normalizeH="0" baseline="0" noProof="0" dirty="0">
              <a:ln>
                <a:noFill/>
              </a:ln>
              <a:effectLst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arenR"/>
              <a:tabLst/>
            </a:pPr>
            <a:r>
              <a:rPr kumimoji="0" lang="en-US" altLang="nl-NL" b="0" i="0" u="none" strike="noStrike" cap="none" normalizeH="0" baseline="0" noProof="0" dirty="0">
                <a:ln>
                  <a:noFill/>
                </a:ln>
                <a:effectLst/>
              </a:rPr>
              <a:t>Sta</a:t>
            </a:r>
            <a:r>
              <a:rPr lang="en-US" altLang="nl-NL" noProof="0" dirty="0"/>
              <a:t>rt at cell A1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arenR"/>
              <a:tabLst/>
            </a:pPr>
            <a:r>
              <a:rPr kumimoji="0" lang="en-US" altLang="nl-NL" b="0" i="0" u="none" strike="noStrike" cap="none" normalizeH="0" baseline="0" noProof="0" dirty="0">
                <a:ln>
                  <a:noFill/>
                </a:ln>
                <a:effectLst/>
              </a:rPr>
              <a:t>First row is header with variable names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arenR"/>
              <a:tabLst/>
            </a:pPr>
            <a:r>
              <a:rPr kumimoji="0" lang="en-US" altLang="nl-NL" b="0" i="0" u="none" strike="noStrike" cap="none" normalizeH="0" baseline="0" noProof="0" dirty="0">
                <a:ln>
                  <a:noFill/>
                </a:ln>
                <a:effectLst/>
              </a:rPr>
              <a:t>Each variable forms a column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US" altLang="nl-NL" noProof="0" dirty="0"/>
              <a:t>2)</a:t>
            </a:r>
            <a:r>
              <a:rPr kumimoji="0" lang="en-US" altLang="nl-NL" b="0" i="0" u="none" strike="noStrike" cap="none" normalizeH="0" baseline="0" noProof="0" dirty="0">
                <a:ln>
                  <a:noFill/>
                </a:ln>
                <a:effectLst/>
              </a:rPr>
              <a:t> Each observation forms a row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nl-NL" b="0" i="0" u="none" strike="noStrike" cap="none" normalizeH="0" baseline="0" noProof="0" dirty="0">
                <a:ln>
                  <a:noFill/>
                </a:ln>
                <a:effectLst/>
              </a:rPr>
              <a:t>3) Each type of observational unit forms a table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US" altLang="nl-NL" noProof="0" dirty="0"/>
              <a:t>4) Variables are named according a few strict rules</a:t>
            </a:r>
            <a:r>
              <a:rPr kumimoji="0" lang="en-US" altLang="nl-NL" b="0" i="0" u="none" strike="noStrike" cap="none" normalizeH="0" baseline="0" noProof="0" dirty="0">
                <a:ln>
                  <a:noFill/>
                </a:ln>
                <a:effectLst/>
              </a:rPr>
              <a:t/>
            </a:r>
            <a:br>
              <a:rPr kumimoji="0" lang="en-US" altLang="nl-NL" b="0" i="0" u="none" strike="noStrike" cap="none" normalizeH="0" baseline="0" noProof="0" dirty="0">
                <a:ln>
                  <a:noFill/>
                </a:ln>
                <a:effectLst/>
              </a:rPr>
            </a:br>
            <a:endParaRPr kumimoji="0" lang="en-US" altLang="nl-NL" b="0" i="0" u="none" strike="noStrike" cap="none" normalizeH="0" baseline="0" noProof="0" dirty="0">
              <a:ln>
                <a:noFill/>
              </a:ln>
              <a:effectLst/>
            </a:endParaRPr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 to data analysis using R</a:t>
            </a:r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9C17D2-13B9-4643-8B86-513E5F8E7A04}" type="slidenum">
              <a:rPr lang="nl-NL" smtClean="0"/>
              <a:t>12</a:t>
            </a:fld>
            <a:endParaRPr lang="nl-NL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38C7D-57C2-4C36-A587-935C44BC6E59}" type="datetime1">
              <a:rPr lang="nl-NL" smtClean="0"/>
              <a:t>1-11-2016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351486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86200" y="0"/>
            <a:ext cx="5793776" cy="1143000"/>
          </a:xfrm>
        </p:spPr>
        <p:txBody>
          <a:bodyPr>
            <a:noAutofit/>
          </a:bodyPr>
          <a:lstStyle/>
          <a:p>
            <a:r>
              <a:rPr lang="en-US" sz="4800" b="1" noProof="0" dirty="0"/>
              <a:t>Missing values?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6096000" y="1344693"/>
            <a:ext cx="5995916" cy="4525963"/>
          </a:xfrm>
        </p:spPr>
        <p:txBody>
          <a:bodyPr>
            <a:normAutofit/>
          </a:bodyPr>
          <a:lstStyle/>
          <a:p>
            <a:r>
              <a:rPr lang="en-US" sz="3200" noProof="0" dirty="0"/>
              <a:t>Do not leave cells blank</a:t>
            </a:r>
          </a:p>
          <a:p>
            <a:r>
              <a:rPr lang="en-US" sz="3200" noProof="0" dirty="0"/>
              <a:t>Do not delete or change any observation from the data file</a:t>
            </a:r>
          </a:p>
          <a:p>
            <a:r>
              <a:rPr lang="en-US" sz="3200" noProof="0" dirty="0"/>
              <a:t>Use </a:t>
            </a:r>
            <a:r>
              <a:rPr lang="en-US" sz="3200" i="1" noProof="0" dirty="0"/>
              <a:t>NA</a:t>
            </a:r>
            <a:r>
              <a:rPr lang="en-US" sz="3200" noProof="0" dirty="0"/>
              <a:t> as designator </a:t>
            </a:r>
          </a:p>
          <a:p>
            <a:r>
              <a:rPr lang="en-US" sz="3200" noProof="0" dirty="0"/>
              <a:t>Using </a:t>
            </a:r>
            <a:r>
              <a:rPr lang="en-US" sz="3200" i="1" noProof="0" dirty="0"/>
              <a:t>NA</a:t>
            </a:r>
            <a:r>
              <a:rPr lang="en-US" sz="3200" noProof="0" dirty="0"/>
              <a:t> ensures possibility to combine data from different experiments (include index variable "unique </a:t>
            </a:r>
            <a:r>
              <a:rPr lang="en-US" sz="3200" noProof="0" dirty="0" err="1"/>
              <a:t>SampleID</a:t>
            </a:r>
            <a:r>
              <a:rPr lang="en-US" sz="3200" noProof="0" dirty="0"/>
              <a:t>")</a:t>
            </a:r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 to data analysis using R</a:t>
            </a:r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0D965-6C98-4084-8A88-8B3BFAC69AB0}" type="slidenum">
              <a:rPr lang="nl-NL" smtClean="0"/>
              <a:t>13</a:t>
            </a:fld>
            <a:endParaRPr lang="nl-NL"/>
          </a:p>
        </p:txBody>
      </p:sp>
      <p:pic>
        <p:nvPicPr>
          <p:cNvPr id="2050" name="Picture 2" descr="http://2.bp.blogspot.com/-8a1OT70HBUc/UH450vZ4tYI/AAAAAAAAAWM/mOl_9H9Y00Y/s1600/Sandtroopers-hd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183" y="1786128"/>
            <a:ext cx="5724793" cy="2916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CE3E0-3F0A-4C41-937B-D4842E3AE7C3}" type="datetime1">
              <a:rPr lang="nl-NL" smtClean="0"/>
              <a:t>1-11-2016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459504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B3EF3-1DC9-410B-A6DB-D3443EEE3474}" type="datetime1">
              <a:rPr lang="nl-NL" smtClean="0"/>
              <a:t>1-11-2016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6DE94-4785-453D-A36F-0707AAEEBFFD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512174" y="197329"/>
            <a:ext cx="98825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800"/>
              </a:spcAft>
            </a:pPr>
            <a:r>
              <a:rPr lang="en-US" sz="4000" b="1" dirty="0">
                <a:latin typeface="+mj-lt"/>
              </a:rPr>
              <a:t>Getting R on your computer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435" y="3144067"/>
            <a:ext cx="6185386" cy="2884705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 to data analysis using 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51773" y="1180051"/>
            <a:ext cx="8303620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800" dirty="0" err="1"/>
              <a:t>Install</a:t>
            </a:r>
            <a:r>
              <a:rPr lang="nl-NL" sz="2800" dirty="0"/>
              <a:t> R </a:t>
            </a:r>
            <a:r>
              <a:rPr lang="nl-NL" sz="2800" dirty="0" err="1"/>
              <a:t>from</a:t>
            </a:r>
            <a:r>
              <a:rPr lang="nl-NL" sz="2800" dirty="0"/>
              <a:t> </a:t>
            </a:r>
            <a:r>
              <a:rPr lang="nl-NL" sz="2800" dirty="0" err="1"/>
              <a:t>the</a:t>
            </a:r>
            <a:r>
              <a:rPr lang="nl-NL" sz="2800" dirty="0"/>
              <a:t> Comprehensive R </a:t>
            </a:r>
            <a:r>
              <a:rPr lang="nl-NL" sz="2800" dirty="0" err="1"/>
              <a:t>Archive</a:t>
            </a:r>
            <a:r>
              <a:rPr lang="nl-NL" sz="2800" dirty="0"/>
              <a:t> </a:t>
            </a:r>
            <a:r>
              <a:rPr lang="nl-NL" sz="2800" dirty="0" err="1"/>
              <a:t>Netwok</a:t>
            </a:r>
            <a:r>
              <a:rPr lang="nl-NL" sz="2800" dirty="0"/>
              <a:t>: </a:t>
            </a:r>
          </a:p>
          <a:p>
            <a:r>
              <a:rPr lang="nl-NL" sz="2800" dirty="0">
                <a:hlinkClick r:id="rId4"/>
              </a:rPr>
              <a:t>https://cran.r-project.org/</a:t>
            </a:r>
            <a:endParaRPr lang="nl-NL" sz="2800" dirty="0"/>
          </a:p>
          <a:p>
            <a:endParaRPr lang="nl-NL" sz="2800" dirty="0"/>
          </a:p>
          <a:p>
            <a:r>
              <a:rPr lang="nl-NL" sz="2800" dirty="0" err="1"/>
              <a:t>Choose</a:t>
            </a:r>
            <a:r>
              <a:rPr lang="nl-NL" sz="2800" dirty="0"/>
              <a:t> </a:t>
            </a:r>
            <a:r>
              <a:rPr lang="nl-NL" sz="2800" dirty="0" err="1"/>
              <a:t>the</a:t>
            </a:r>
            <a:r>
              <a:rPr lang="nl-NL" sz="2800" dirty="0"/>
              <a:t> </a:t>
            </a:r>
            <a:r>
              <a:rPr lang="nl-NL" sz="2800" dirty="0" err="1"/>
              <a:t>appropriate</a:t>
            </a:r>
            <a:r>
              <a:rPr lang="nl-NL" sz="2800" dirty="0"/>
              <a:t> </a:t>
            </a:r>
            <a:r>
              <a:rPr lang="nl-NL" sz="2800" dirty="0" err="1"/>
              <a:t>version</a:t>
            </a:r>
            <a:r>
              <a:rPr lang="nl-NL" sz="2800" dirty="0"/>
              <a:t> </a:t>
            </a:r>
            <a:r>
              <a:rPr lang="nl-NL" sz="2800" dirty="0" err="1"/>
              <a:t>for</a:t>
            </a:r>
            <a:r>
              <a:rPr lang="nl-NL" sz="2800" dirty="0"/>
              <a:t> </a:t>
            </a:r>
            <a:r>
              <a:rPr lang="nl-NL" sz="2800" dirty="0" err="1"/>
              <a:t>your</a:t>
            </a:r>
            <a:r>
              <a:rPr lang="nl-NL" sz="2800" dirty="0"/>
              <a:t> OS.  </a:t>
            </a:r>
            <a:r>
              <a:rPr lang="nl-NL" sz="2800" dirty="0" err="1"/>
              <a:t>Try</a:t>
            </a:r>
            <a:r>
              <a:rPr lang="nl-NL" sz="2800" dirty="0"/>
              <a:t> </a:t>
            </a:r>
            <a:r>
              <a:rPr lang="nl-NL" sz="2800" dirty="0" err="1"/>
              <a:t>it</a:t>
            </a:r>
            <a:r>
              <a:rPr lang="nl-NL" sz="2800" dirty="0"/>
              <a:t> </a:t>
            </a:r>
            <a:r>
              <a:rPr lang="nl-NL" sz="2800" dirty="0" err="1"/>
              <a:t>now</a:t>
            </a:r>
            <a:r>
              <a:rPr lang="nl-NL" sz="2800" dirty="0"/>
              <a:t>!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8051705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0863" y="2982464"/>
            <a:ext cx="5677385" cy="286742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5899" y="229566"/>
            <a:ext cx="11529436" cy="1325563"/>
          </a:xfrm>
        </p:spPr>
        <p:txBody>
          <a:bodyPr>
            <a:noAutofit/>
          </a:bodyPr>
          <a:lstStyle/>
          <a:p>
            <a:r>
              <a:rPr lang="en-US" sz="3600" b="1" noProof="0" dirty="0" err="1"/>
              <a:t>RStudio</a:t>
            </a:r>
            <a:r>
              <a:rPr lang="en-US" sz="3600" b="1" noProof="0" dirty="0"/>
              <a:t>™: An R IDE (Integrated development environment)</a:t>
            </a:r>
            <a:br>
              <a:rPr lang="en-US" sz="3600" b="1" noProof="0" dirty="0"/>
            </a:br>
            <a:r>
              <a:rPr lang="en-US" sz="3600" b="1" noProof="0" dirty="0"/>
              <a:t>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A5274-CFC1-4F4F-9461-A5EE5C2F3778}" type="datetime1">
              <a:rPr lang="nl-NL" smtClean="0"/>
              <a:t>1-11-2016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6DE94-4785-453D-A36F-0707AAEEBFFD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1274284" y="1553088"/>
            <a:ext cx="10079516" cy="4713387"/>
          </a:xfrm>
        </p:spPr>
        <p:txBody>
          <a:bodyPr/>
          <a:lstStyle/>
          <a:p>
            <a:pPr>
              <a:spcAft>
                <a:spcPts val="600"/>
              </a:spcAft>
              <a:buNone/>
            </a:pPr>
            <a:r>
              <a:rPr lang="en-US" b="1" noProof="0" dirty="0" err="1"/>
              <a:t>RStudio</a:t>
            </a:r>
            <a:r>
              <a:rPr lang="en-US" b="1" noProof="0" dirty="0"/>
              <a:t> v0.99.1292 Preview</a:t>
            </a:r>
          </a:p>
          <a:p>
            <a:pPr>
              <a:spcAft>
                <a:spcPts val="600"/>
              </a:spcAft>
              <a:buNone/>
            </a:pPr>
            <a:r>
              <a:rPr lang="en-US" dirty="0">
                <a:hlinkClick r:id="rId3"/>
              </a:rPr>
              <a:t>https://www.rstudio.com/products/rstudio/download/preview/</a:t>
            </a:r>
            <a:r>
              <a:rPr lang="en-US" dirty="0"/>
              <a:t>  </a:t>
            </a:r>
            <a:endParaRPr lang="en-US" noProof="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 to data analysis using R</a:t>
            </a:r>
          </a:p>
        </p:txBody>
      </p:sp>
    </p:spTree>
    <p:extLst>
      <p:ext uri="{BB962C8B-B14F-4D97-AF65-F5344CB8AC3E}">
        <p14:creationId xmlns:p14="http://schemas.microsoft.com/office/powerpoint/2010/main" val="3036018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</a:t>
            </a:r>
            <a:r>
              <a:rPr lang="en-US" dirty="0" smtClean="0"/>
              <a:t> / </a:t>
            </a:r>
            <a:r>
              <a:rPr lang="en-US" dirty="0" err="1" smtClean="0"/>
              <a:t>Github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3400" y="204788"/>
            <a:ext cx="5080000" cy="2971800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4953CD-F75F-48F2-9806-37CB3078392B}" type="datetime1">
              <a:rPr lang="nl-NL" smtClean="0"/>
              <a:t>1-11-2016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 to data analysis using R</a:t>
            </a:r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9C17D2-13B9-4643-8B86-513E5F8E7A04}" type="slidenum">
              <a:rPr lang="nl-NL" smtClean="0"/>
              <a:t>16</a:t>
            </a:fld>
            <a:endParaRPr lang="nl-NL"/>
          </a:p>
        </p:txBody>
      </p:sp>
      <p:sp>
        <p:nvSpPr>
          <p:cNvPr id="8" name="TextBox 7"/>
          <p:cNvSpPr txBox="1"/>
          <p:nvPr/>
        </p:nvSpPr>
        <p:spPr>
          <a:xfrm>
            <a:off x="666181" y="2413595"/>
            <a:ext cx="813472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hlinkClick r:id="rId3"/>
              </a:rPr>
              <a:t>www.github.com</a:t>
            </a:r>
            <a:r>
              <a:rPr lang="en-US" dirty="0" smtClean="0"/>
              <a:t> create an account</a:t>
            </a:r>
          </a:p>
          <a:p>
            <a:endParaRPr lang="en-US" dirty="0"/>
          </a:p>
          <a:p>
            <a:r>
              <a:rPr lang="en-US" dirty="0" smtClean="0"/>
              <a:t>download </a:t>
            </a:r>
            <a:r>
              <a:rPr lang="en-US" dirty="0" err="1" smtClean="0"/>
              <a:t>zipfile</a:t>
            </a:r>
            <a:r>
              <a:rPr lang="en-US" dirty="0"/>
              <a:t>: </a:t>
            </a:r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github.com/Maddocent/ilc_r_workshop/archive/master.zip</a:t>
            </a:r>
            <a:r>
              <a:rPr lang="en-US" dirty="0" smtClean="0"/>
              <a:t> </a:t>
            </a:r>
          </a:p>
          <a:p>
            <a:endParaRPr lang="en-US" dirty="0"/>
          </a:p>
          <a:p>
            <a:r>
              <a:rPr lang="en-US" dirty="0">
                <a:hlinkClick r:id="rId5"/>
              </a:rPr>
              <a:t>https://git-scm.com/download</a:t>
            </a:r>
            <a:r>
              <a:rPr lang="en-US" dirty="0" smtClean="0">
                <a:hlinkClick r:id="rId5"/>
              </a:rPr>
              <a:t>/</a:t>
            </a:r>
            <a:r>
              <a:rPr lang="en-US" dirty="0" smtClean="0"/>
              <a:t> download the file for your OS, install the program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8687" y="3899495"/>
            <a:ext cx="10425113" cy="695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853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For HU-laptop users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Setting up your system to use R and </a:t>
            </a:r>
            <a:r>
              <a:rPr lang="en-US" dirty="0" err="1" smtClean="0"/>
              <a:t>RStudio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7944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r="31000" b="44593"/>
          <a:stretch/>
        </p:blipFill>
        <p:spPr>
          <a:xfrm>
            <a:off x="1706880" y="974212"/>
            <a:ext cx="10225893" cy="547429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133600" y="5018567"/>
            <a:ext cx="3700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Create a new folder "c:/RWorkingDir"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542058" y="3621127"/>
            <a:ext cx="5931673" cy="281173"/>
          </a:xfrm>
          <a:prstGeom prst="rect">
            <a:avLst/>
          </a:prstGeom>
          <a:solidFill>
            <a:srgbClr val="5B9BD5">
              <a:alpha val="12157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226365" y="397565"/>
            <a:ext cx="4787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Create folders: "C:/RWorkingDir" and C:/r_library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8974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 new directory to </a:t>
            </a:r>
            <a:r>
              <a:rPr lang="en-US" dirty="0" err="1" smtClean="0"/>
              <a:t>RStudio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551" y="1690688"/>
            <a:ext cx="11080898" cy="7387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908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4953CD-F75F-48F2-9806-37CB3078392B}" type="datetime1">
              <a:rPr lang="nl-NL" smtClean="0"/>
              <a:t>1-11-2016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 to data analysis using R</a:t>
            </a:r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9C17D2-13B9-4643-8B86-513E5F8E7A04}" type="slidenum">
              <a:rPr lang="nl-NL" smtClean="0"/>
              <a:t>2</a:t>
            </a:fld>
            <a:endParaRPr lang="nl-NL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0"/>
            <a:ext cx="6858000" cy="6858000"/>
          </a:xfrm>
          <a:prstGeom prst="rect">
            <a:avLst/>
          </a:prstGeom>
        </p:spPr>
      </p:pic>
      <p:pic>
        <p:nvPicPr>
          <p:cNvPr id="3074" name="Picture 2" descr="Figure 8: FTIR spectra (a) and principal component analysis (PCA) plot (b) of roots (R) and leaves (L) of non-mycorrihzal (N) or mycorrhizal (M) Po. × canescens exposed to 0 (C) or 50 μM CdSO4 (Cd) for 40 days. The FTIR spectrum is an average spectrum of roots or leaves under each treatment condition (n = 6). PCA was conducted using absorbance data (both values were averaged in the same tissue with the same treatment) of picked peaks in a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0933" y="365125"/>
            <a:ext cx="4350935" cy="6187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0491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739" y="216269"/>
            <a:ext cx="3840126" cy="3186149"/>
          </a:xfrm>
        </p:spPr>
        <p:txBody>
          <a:bodyPr/>
          <a:lstStyle/>
          <a:p>
            <a:r>
              <a:rPr lang="en-US" dirty="0" smtClean="0"/>
              <a:t>Add </a:t>
            </a:r>
            <a:r>
              <a:rPr lang="en-US" dirty="0" err="1" smtClean="0"/>
              <a:t>RWorkingDir</a:t>
            </a:r>
            <a:r>
              <a:rPr lang="en-US" dirty="0" smtClean="0"/>
              <a:t> folder to system variables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8986" r="43728" b="34938"/>
          <a:stretch/>
        </p:blipFill>
        <p:spPr>
          <a:xfrm>
            <a:off x="4396293" y="560618"/>
            <a:ext cx="8555274" cy="5683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238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838200" y="365125"/>
            <a:ext cx="2606749" cy="31861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Add library</a:t>
            </a:r>
          </a:p>
          <a:p>
            <a:r>
              <a:rPr lang="en-US" dirty="0" smtClean="0"/>
              <a:t>folder to system variables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r="50792" b="28798"/>
          <a:stretch/>
        </p:blipFill>
        <p:spPr>
          <a:xfrm>
            <a:off x="3444949" y="365125"/>
            <a:ext cx="6592186" cy="635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265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605" y="1536512"/>
            <a:ext cx="7735661" cy="4125686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3DEE8-3EF7-453B-8EFE-A62D56EC3DA6}" type="datetime1">
              <a:rPr lang="nl-NL" smtClean="0"/>
              <a:t>1-11-2016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6DE94-4785-453D-A36F-0707AAEEBFFD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84950" y="178653"/>
            <a:ext cx="8229600" cy="642942"/>
          </a:xfrm>
        </p:spPr>
        <p:txBody>
          <a:bodyPr>
            <a:noAutofit/>
          </a:bodyPr>
          <a:lstStyle/>
          <a:p>
            <a:pPr algn="l"/>
            <a:r>
              <a:rPr lang="en-US" b="1" noProof="0" dirty="0" err="1"/>
              <a:t>RStudio</a:t>
            </a:r>
            <a:r>
              <a:rPr lang="en-US" b="1" noProof="0" dirty="0"/>
              <a:t> Software layout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 to data analysis using R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2202218" y="419989"/>
            <a:ext cx="6110700" cy="1796238"/>
            <a:chOff x="2202218" y="419989"/>
            <a:chExt cx="6110700" cy="1796238"/>
          </a:xfrm>
        </p:grpSpPr>
        <p:sp>
          <p:nvSpPr>
            <p:cNvPr id="11" name="Left Arrow 10"/>
            <p:cNvSpPr/>
            <p:nvPr/>
          </p:nvSpPr>
          <p:spPr>
            <a:xfrm rot="19738952">
              <a:off x="2202218" y="1976409"/>
              <a:ext cx="4195065" cy="239818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075831" y="419989"/>
              <a:ext cx="223708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Script editor</a:t>
              </a: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7374644" y="968740"/>
            <a:ext cx="4817356" cy="1496668"/>
            <a:chOff x="7374644" y="968740"/>
            <a:chExt cx="4817356" cy="1496668"/>
          </a:xfrm>
        </p:grpSpPr>
        <p:sp>
          <p:nvSpPr>
            <p:cNvPr id="7" name="Left Arrow 6"/>
            <p:cNvSpPr/>
            <p:nvPr/>
          </p:nvSpPr>
          <p:spPr>
            <a:xfrm rot="20095485">
              <a:off x="7374644" y="2206814"/>
              <a:ext cx="2549434" cy="258594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8693478" y="968740"/>
              <a:ext cx="349852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Global Environment</a:t>
              </a: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6802745" y="3703841"/>
            <a:ext cx="5204328" cy="1077218"/>
            <a:chOff x="6802745" y="3703841"/>
            <a:chExt cx="5204328" cy="1077218"/>
          </a:xfrm>
        </p:grpSpPr>
        <p:sp>
          <p:nvSpPr>
            <p:cNvPr id="10" name="Left Arrow 9"/>
            <p:cNvSpPr/>
            <p:nvPr/>
          </p:nvSpPr>
          <p:spPr>
            <a:xfrm>
              <a:off x="6802745" y="4253988"/>
              <a:ext cx="2549434" cy="243188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9352179" y="3703841"/>
              <a:ext cx="2654894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Files, Plots, </a:t>
              </a:r>
            </a:p>
            <a:p>
              <a:r>
                <a:rPr lang="en-US" sz="3200" dirty="0"/>
                <a:t>Help, Packages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3287581" y="5372481"/>
            <a:ext cx="7501395" cy="929152"/>
            <a:chOff x="3287581" y="5372481"/>
            <a:chExt cx="7501395" cy="929152"/>
          </a:xfrm>
        </p:grpSpPr>
        <p:sp>
          <p:nvSpPr>
            <p:cNvPr id="12" name="Left Arrow 11"/>
            <p:cNvSpPr/>
            <p:nvPr/>
          </p:nvSpPr>
          <p:spPr>
            <a:xfrm rot="618315">
              <a:off x="3287581" y="5372481"/>
              <a:ext cx="5939357" cy="272609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9277024" y="5716858"/>
              <a:ext cx="151195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Console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06417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-155575"/>
            <a:ext cx="10515600" cy="1325563"/>
          </a:xfrm>
        </p:spPr>
        <p:txBody>
          <a:bodyPr/>
          <a:lstStyle/>
          <a:p>
            <a:r>
              <a:rPr lang="nl-NL" b="1" dirty="0"/>
              <a:t>Start </a:t>
            </a:r>
            <a:r>
              <a:rPr lang="nl-NL" b="1" dirty="0" err="1"/>
              <a:t>interactive</a:t>
            </a:r>
            <a:r>
              <a:rPr lang="nl-NL" b="1" dirty="0"/>
              <a:t> part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4200" y="1587500"/>
            <a:ext cx="10454588" cy="4351338"/>
          </a:xfrm>
        </p:spPr>
        <p:txBody>
          <a:bodyPr>
            <a:normAutofit/>
          </a:bodyPr>
          <a:lstStyle/>
          <a:p>
            <a:r>
              <a:rPr lang="nl-NL" sz="2400" dirty="0"/>
              <a:t>Interactive </a:t>
            </a:r>
            <a:r>
              <a:rPr lang="nl-NL" sz="2400" dirty="0" err="1"/>
              <a:t>session</a:t>
            </a:r>
            <a:r>
              <a:rPr lang="nl-NL" sz="2400" dirty="0"/>
              <a:t> </a:t>
            </a:r>
            <a:r>
              <a:rPr lang="nl-NL" sz="2400" dirty="0" err="1"/>
              <a:t>using</a:t>
            </a:r>
            <a:r>
              <a:rPr lang="nl-NL" sz="2400" dirty="0"/>
              <a:t> </a:t>
            </a:r>
            <a:r>
              <a:rPr lang="nl-NL" sz="2400" dirty="0" err="1"/>
              <a:t>Rstudio</a:t>
            </a:r>
            <a:endParaRPr lang="nl-NL" sz="2400" dirty="0"/>
          </a:p>
          <a:p>
            <a:r>
              <a:rPr lang="en-US" sz="2400" dirty="0" smtClean="0"/>
              <a:t>Download the </a:t>
            </a:r>
            <a:r>
              <a:rPr lang="en-US" sz="2400" dirty="0"/>
              <a:t>repository “</a:t>
            </a:r>
            <a:r>
              <a:rPr lang="en-US" sz="2400" dirty="0" err="1"/>
              <a:t>ilc_workshop</a:t>
            </a:r>
            <a:r>
              <a:rPr lang="en-US" sz="2400" dirty="0"/>
              <a:t>” on Github.com</a:t>
            </a:r>
            <a:endParaRPr lang="nl-NL" sz="2400" dirty="0"/>
          </a:p>
          <a:p>
            <a:r>
              <a:rPr lang="nl-NL" sz="2400" dirty="0" smtClean="0"/>
              <a:t>Unzip file </a:t>
            </a:r>
            <a:r>
              <a:rPr lang="nl-NL" sz="2400" dirty="0" err="1" smtClean="0"/>
              <a:t>to</a:t>
            </a:r>
            <a:r>
              <a:rPr lang="nl-NL" sz="2400" dirty="0" smtClean="0"/>
              <a:t> "</a:t>
            </a:r>
            <a:r>
              <a:rPr lang="nl-NL" sz="2400" dirty="0" err="1" smtClean="0"/>
              <a:t>RWorking</a:t>
            </a:r>
            <a:r>
              <a:rPr lang="nl-NL" sz="2400" dirty="0" err="1" smtClean="0"/>
              <a:t>Dir</a:t>
            </a:r>
            <a:r>
              <a:rPr lang="nl-NL" sz="2400" dirty="0" smtClean="0"/>
              <a:t>"</a:t>
            </a:r>
            <a:r>
              <a:rPr lang="nl-NL" sz="2400" dirty="0" smtClean="0"/>
              <a:t> </a:t>
            </a:r>
          </a:p>
          <a:p>
            <a:r>
              <a:rPr lang="nl-NL" sz="2400" dirty="0" smtClean="0"/>
              <a:t>Open project "</a:t>
            </a:r>
            <a:r>
              <a:rPr lang="nl-NL" sz="2400" dirty="0" err="1" smtClean="0"/>
              <a:t>ilc_r_workshop.Rproj</a:t>
            </a:r>
            <a:r>
              <a:rPr lang="nl-NL" sz="2400" dirty="0" smtClean="0"/>
              <a:t>"</a:t>
            </a:r>
          </a:p>
          <a:p>
            <a:r>
              <a:rPr lang="nl-NL" sz="2400" dirty="0" smtClean="0"/>
              <a:t>Open file  "./</a:t>
            </a:r>
            <a:r>
              <a:rPr lang="nl-NL" sz="2400" dirty="0" err="1" smtClean="0"/>
              <a:t>rmarkdown</a:t>
            </a:r>
            <a:r>
              <a:rPr lang="nl-NL" sz="2400" dirty="0" smtClean="0"/>
              <a:t>/</a:t>
            </a:r>
            <a:r>
              <a:rPr lang="nl-NL" sz="2400" dirty="0" err="1" smtClean="0"/>
              <a:t>workshop_r_ilc</a:t>
            </a:r>
            <a:r>
              <a:rPr lang="nl-NL" sz="2400" dirty="0" err="1" smtClean="0"/>
              <a:t>.Rmd</a:t>
            </a:r>
            <a:r>
              <a:rPr lang="nl-NL" sz="2400" dirty="0" smtClean="0"/>
              <a:t>"</a:t>
            </a:r>
            <a:endParaRPr lang="nl-NL" sz="2400" dirty="0"/>
          </a:p>
          <a:p>
            <a:r>
              <a:rPr lang="nl-NL" sz="2400" dirty="0" smtClean="0"/>
              <a:t>Run </a:t>
            </a:r>
            <a:r>
              <a:rPr lang="nl-NL" sz="2400" dirty="0"/>
              <a:t>code </a:t>
            </a:r>
            <a:r>
              <a:rPr lang="nl-NL" sz="2400" dirty="0" err="1"/>
              <a:t>chunk</a:t>
            </a:r>
            <a:r>
              <a:rPr lang="nl-NL" sz="2400" dirty="0"/>
              <a:t> </a:t>
            </a:r>
            <a:r>
              <a:rPr lang="nl-NL" sz="2400" dirty="0" err="1"/>
              <a:t>with</a:t>
            </a:r>
            <a:r>
              <a:rPr lang="nl-NL" sz="2400" dirty="0"/>
              <a:t> </a:t>
            </a:r>
            <a:r>
              <a:rPr lang="nl-NL" sz="2400" dirty="0" err="1"/>
              <a:t>keys</a:t>
            </a:r>
            <a:r>
              <a:rPr lang="nl-NL" sz="2400" dirty="0"/>
              <a:t> "</a:t>
            </a:r>
            <a:r>
              <a:rPr lang="nl-NL" sz="2400" dirty="0" err="1"/>
              <a:t>Cntrl</a:t>
            </a:r>
            <a:r>
              <a:rPr lang="nl-NL" sz="2400" dirty="0"/>
              <a:t>", "Shift" </a:t>
            </a:r>
            <a:r>
              <a:rPr lang="nl-NL" sz="2400" dirty="0" err="1"/>
              <a:t>and</a:t>
            </a:r>
            <a:r>
              <a:rPr lang="nl-NL" sz="2400" dirty="0"/>
              <a:t> "Enter" </a:t>
            </a:r>
            <a:r>
              <a:rPr lang="nl-NL" sz="2400" dirty="0" err="1"/>
              <a:t>simultaneously</a:t>
            </a:r>
            <a:endParaRPr lang="nl-NL" sz="2400" dirty="0"/>
          </a:p>
          <a:p>
            <a:r>
              <a:rPr lang="nl-NL" sz="2400" dirty="0"/>
              <a:t>Run code line </a:t>
            </a:r>
            <a:r>
              <a:rPr lang="nl-NL" sz="2400" dirty="0" err="1"/>
              <a:t>with</a:t>
            </a:r>
            <a:r>
              <a:rPr lang="nl-NL" sz="2400" dirty="0"/>
              <a:t> </a:t>
            </a:r>
            <a:r>
              <a:rPr lang="nl-NL" sz="2400" dirty="0" err="1"/>
              <a:t>keys</a:t>
            </a:r>
            <a:r>
              <a:rPr lang="nl-NL" sz="2400" dirty="0"/>
              <a:t>: "</a:t>
            </a:r>
            <a:r>
              <a:rPr lang="nl-NL" sz="2400" dirty="0" err="1"/>
              <a:t>Cntrl</a:t>
            </a:r>
            <a:r>
              <a:rPr lang="nl-NL" sz="2400" dirty="0"/>
              <a:t>" </a:t>
            </a:r>
            <a:r>
              <a:rPr lang="nl-NL" sz="2400" dirty="0" err="1"/>
              <a:t>and</a:t>
            </a:r>
            <a:r>
              <a:rPr lang="nl-NL" sz="2400" dirty="0"/>
              <a:t> "Shift" </a:t>
            </a:r>
            <a:r>
              <a:rPr lang="nl-NL" sz="2400" dirty="0" err="1"/>
              <a:t>simultaneously</a:t>
            </a:r>
            <a:endParaRPr lang="nl-NL" sz="2400" dirty="0"/>
          </a:p>
          <a:p>
            <a:r>
              <a:rPr lang="nl-NL" sz="2400" dirty="0"/>
              <a:t>Select code </a:t>
            </a:r>
            <a:r>
              <a:rPr lang="nl-NL" sz="2400" dirty="0" err="1"/>
              <a:t>by</a:t>
            </a:r>
            <a:r>
              <a:rPr lang="nl-NL" sz="2400" dirty="0"/>
              <a:t> </a:t>
            </a:r>
            <a:r>
              <a:rPr lang="nl-NL" sz="2400" dirty="0" err="1"/>
              <a:t>dragging</a:t>
            </a:r>
            <a:r>
              <a:rPr lang="nl-NL" sz="2400" dirty="0"/>
              <a:t> </a:t>
            </a:r>
            <a:r>
              <a:rPr lang="nl-NL" sz="2400" dirty="0" err="1"/>
              <a:t>left</a:t>
            </a:r>
            <a:r>
              <a:rPr lang="nl-NL" sz="2400" dirty="0"/>
              <a:t>-click mouse, run </a:t>
            </a:r>
            <a:r>
              <a:rPr lang="nl-NL" sz="2400" dirty="0" err="1"/>
              <a:t>highlighted</a:t>
            </a:r>
            <a:r>
              <a:rPr lang="nl-NL" sz="2400" dirty="0"/>
              <a:t> code </a:t>
            </a:r>
            <a:r>
              <a:rPr lang="nl-NL" sz="2400" dirty="0" err="1"/>
              <a:t>with</a:t>
            </a:r>
            <a:r>
              <a:rPr lang="nl-NL" sz="2400" dirty="0"/>
              <a:t>: "</a:t>
            </a:r>
            <a:r>
              <a:rPr lang="nl-NL" sz="2400" dirty="0" err="1"/>
              <a:t>Cntl</a:t>
            </a:r>
            <a:r>
              <a:rPr lang="nl-NL" sz="2400" dirty="0"/>
              <a:t>" </a:t>
            </a:r>
            <a:r>
              <a:rPr lang="nl-NL" sz="2400" dirty="0" err="1"/>
              <a:t>and</a:t>
            </a:r>
            <a:r>
              <a:rPr lang="nl-NL" sz="2400" dirty="0"/>
              <a:t> "Shift" </a:t>
            </a:r>
            <a:r>
              <a:rPr lang="nl-NL" sz="2400" dirty="0" err="1"/>
              <a:t>simultaneously</a:t>
            </a:r>
            <a:endParaRPr lang="nl-NL" sz="2400" dirty="0"/>
          </a:p>
          <a:p>
            <a:r>
              <a:rPr lang="nl-NL" sz="2400" dirty="0"/>
              <a:t>Go </a:t>
            </a:r>
            <a:r>
              <a:rPr lang="nl-NL" sz="2400" dirty="0" err="1"/>
              <a:t>to</a:t>
            </a:r>
            <a:r>
              <a:rPr lang="nl-NL" sz="2400" dirty="0"/>
              <a:t> </a:t>
            </a:r>
            <a:r>
              <a:rPr lang="nl-NL" sz="2400" dirty="0" err="1"/>
              <a:t>RStudio</a:t>
            </a:r>
            <a:r>
              <a:rPr lang="nl-NL" sz="2400" dirty="0"/>
              <a:t>: On Windows run program as "administrator"</a:t>
            </a:r>
            <a:endParaRPr lang="en-US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4953CD-F75F-48F2-9806-37CB3078392B}" type="datetime1">
              <a:rPr lang="nl-NL" smtClean="0"/>
              <a:t>1-11-2016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 to data analysis using R</a:t>
            </a:r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9C17D2-13B9-4643-8B86-513E5F8E7A04}" type="slidenum">
              <a:rPr lang="nl-NL" smtClean="0"/>
              <a:t>23</a:t>
            </a:fld>
            <a:endParaRPr lang="nl-NL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16201" t="70935" r="63661"/>
          <a:stretch/>
        </p:blipFill>
        <p:spPr>
          <a:xfrm>
            <a:off x="8509000" y="-18854"/>
            <a:ext cx="3683000" cy="2989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0026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5937" y="228837"/>
            <a:ext cx="10515600" cy="4351338"/>
          </a:xfrm>
        </p:spPr>
        <p:txBody>
          <a:bodyPr>
            <a:normAutofit fontScale="25000" lnSpcReduction="20000"/>
          </a:bodyPr>
          <a:lstStyle/>
          <a:p>
            <a:pPr marL="0" indent="0">
              <a:buNone/>
            </a:pPr>
            <a:r>
              <a:rPr lang="nl-NL" dirty="0" err="1"/>
              <a:t>library</a:t>
            </a:r>
            <a:r>
              <a:rPr lang="nl-NL" dirty="0"/>
              <a:t>(</a:t>
            </a:r>
            <a:r>
              <a:rPr lang="nl-NL" dirty="0" err="1"/>
              <a:t>circlize</a:t>
            </a:r>
            <a:r>
              <a:rPr lang="nl-NL" dirty="0"/>
              <a:t>) </a:t>
            </a:r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r>
              <a:rPr lang="nl-NL" dirty="0"/>
              <a:t># </a:t>
            </a:r>
            <a:r>
              <a:rPr lang="nl-NL" dirty="0" err="1"/>
              <a:t>dend</a:t>
            </a:r>
            <a:r>
              <a:rPr lang="nl-NL" dirty="0"/>
              <a:t>: as </a:t>
            </a:r>
            <a:r>
              <a:rPr lang="nl-NL" dirty="0" err="1"/>
              <a:t>dendrogram</a:t>
            </a:r>
            <a:r>
              <a:rPr lang="nl-NL" dirty="0"/>
              <a:t> object, </a:t>
            </a:r>
            <a:r>
              <a:rPr lang="nl-NL" dirty="0" err="1"/>
              <a:t>usually</a:t>
            </a:r>
            <a:r>
              <a:rPr lang="nl-NL" dirty="0"/>
              <a:t> </a:t>
            </a:r>
            <a:r>
              <a:rPr lang="nl-NL" dirty="0" err="1"/>
              <a:t>returned</a:t>
            </a:r>
            <a:r>
              <a:rPr lang="nl-NL" dirty="0"/>
              <a:t> </a:t>
            </a:r>
            <a:r>
              <a:rPr lang="nl-NL" dirty="0" err="1"/>
              <a:t>by</a:t>
            </a:r>
            <a:r>
              <a:rPr lang="nl-NL" dirty="0"/>
              <a:t> </a:t>
            </a:r>
            <a:r>
              <a:rPr lang="nl-NL" dirty="0" err="1"/>
              <a:t>hclust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as.dendrogram</a:t>
            </a:r>
            <a:endParaRPr lang="nl-NL" dirty="0"/>
          </a:p>
          <a:p>
            <a:pPr marL="0" indent="0">
              <a:buNone/>
            </a:pPr>
            <a:r>
              <a:rPr lang="nl-NL" dirty="0"/>
              <a:t># </a:t>
            </a:r>
            <a:r>
              <a:rPr lang="nl-NL" dirty="0" err="1"/>
              <a:t>maxy</a:t>
            </a:r>
            <a:r>
              <a:rPr lang="nl-NL" dirty="0"/>
              <a:t>: maximum </a:t>
            </a:r>
            <a:r>
              <a:rPr lang="nl-NL" dirty="0" err="1"/>
              <a:t>height</a:t>
            </a:r>
            <a:r>
              <a:rPr lang="nl-NL" dirty="0"/>
              <a:t> of the tree</a:t>
            </a:r>
          </a:p>
          <a:p>
            <a:pPr marL="0" indent="0">
              <a:buNone/>
            </a:pPr>
            <a:r>
              <a:rPr lang="nl-NL" dirty="0" err="1"/>
              <a:t>circos.dendrogram</a:t>
            </a:r>
            <a:r>
              <a:rPr lang="nl-NL" dirty="0"/>
              <a:t> = </a:t>
            </a:r>
            <a:r>
              <a:rPr lang="nl-NL" dirty="0" err="1"/>
              <a:t>function</a:t>
            </a:r>
            <a:r>
              <a:rPr lang="nl-NL" dirty="0"/>
              <a:t>(</a:t>
            </a:r>
            <a:r>
              <a:rPr lang="nl-NL" dirty="0" err="1"/>
              <a:t>dend</a:t>
            </a:r>
            <a:r>
              <a:rPr lang="nl-NL" dirty="0"/>
              <a:t>, </a:t>
            </a:r>
            <a:r>
              <a:rPr lang="nl-NL" dirty="0" err="1"/>
              <a:t>maxy</a:t>
            </a:r>
            <a:r>
              <a:rPr lang="nl-NL" dirty="0"/>
              <a:t>) {</a:t>
            </a:r>
          </a:p>
          <a:p>
            <a:pPr marL="0" indent="0">
              <a:buNone/>
            </a:pPr>
            <a:r>
              <a:rPr lang="nl-NL" dirty="0"/>
              <a:t>  labels = </a:t>
            </a:r>
            <a:r>
              <a:rPr lang="nl-NL" dirty="0" err="1"/>
              <a:t>as.character</a:t>
            </a:r>
            <a:r>
              <a:rPr lang="nl-NL" dirty="0"/>
              <a:t>(labels(</a:t>
            </a:r>
            <a:r>
              <a:rPr lang="nl-NL" dirty="0" err="1"/>
              <a:t>dend</a:t>
            </a:r>
            <a:r>
              <a:rPr lang="nl-NL" dirty="0"/>
              <a:t>))</a:t>
            </a:r>
          </a:p>
          <a:p>
            <a:pPr marL="0" indent="0">
              <a:buNone/>
            </a:pPr>
            <a:r>
              <a:rPr lang="nl-NL" dirty="0"/>
              <a:t>    x = </a:t>
            </a:r>
            <a:r>
              <a:rPr lang="nl-NL" dirty="0" err="1"/>
              <a:t>seq_along</a:t>
            </a:r>
            <a:r>
              <a:rPr lang="nl-NL" dirty="0"/>
              <a:t>(labels) - 0.5</a:t>
            </a:r>
          </a:p>
          <a:p>
            <a:pPr marL="0" indent="0">
              <a:buNone/>
            </a:pPr>
            <a:r>
              <a:rPr lang="nl-NL" dirty="0"/>
              <a:t>    </a:t>
            </a:r>
            <a:r>
              <a:rPr lang="nl-NL" dirty="0" err="1"/>
              <a:t>names</a:t>
            </a:r>
            <a:r>
              <a:rPr lang="nl-NL" dirty="0"/>
              <a:t>(x) = labels</a:t>
            </a:r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r>
              <a:rPr lang="nl-NL" dirty="0"/>
              <a:t>    </a:t>
            </a:r>
            <a:r>
              <a:rPr lang="nl-NL" dirty="0" err="1"/>
              <a:t>is.leaf</a:t>
            </a:r>
            <a:r>
              <a:rPr lang="nl-NL" dirty="0"/>
              <a:t> = </a:t>
            </a:r>
            <a:r>
              <a:rPr lang="nl-NL" dirty="0" err="1"/>
              <a:t>function</a:t>
            </a:r>
            <a:r>
              <a:rPr lang="nl-NL" dirty="0"/>
              <a:t>(object) (</a:t>
            </a:r>
            <a:r>
              <a:rPr lang="nl-NL" dirty="0" err="1"/>
              <a:t>is.logical</a:t>
            </a:r>
            <a:r>
              <a:rPr lang="nl-NL" dirty="0"/>
              <a:t>(L &lt;- </a:t>
            </a:r>
            <a:r>
              <a:rPr lang="nl-NL" dirty="0" err="1"/>
              <a:t>attr</a:t>
            </a:r>
            <a:r>
              <a:rPr lang="nl-NL" dirty="0"/>
              <a:t>(object, "</a:t>
            </a:r>
            <a:r>
              <a:rPr lang="nl-NL" dirty="0" err="1"/>
              <a:t>leaf</a:t>
            </a:r>
            <a:r>
              <a:rPr lang="nl-NL" dirty="0"/>
              <a:t>"))) &amp;&amp; L</a:t>
            </a:r>
          </a:p>
          <a:p>
            <a:pPr marL="0" indent="0">
              <a:buNone/>
            </a:pPr>
            <a:r>
              <a:rPr lang="nl-NL" dirty="0"/>
              <a:t>    </a:t>
            </a:r>
          </a:p>
          <a:p>
            <a:pPr marL="0" indent="0">
              <a:buNone/>
            </a:pPr>
            <a:r>
              <a:rPr lang="nl-NL" dirty="0"/>
              <a:t>    # </a:t>
            </a:r>
            <a:r>
              <a:rPr lang="nl-NL" dirty="0" err="1"/>
              <a:t>recursive</a:t>
            </a:r>
            <a:r>
              <a:rPr lang="nl-NL" dirty="0"/>
              <a:t> </a:t>
            </a:r>
            <a:r>
              <a:rPr lang="nl-NL" dirty="0" err="1"/>
              <a:t>function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draw the tree</a:t>
            </a:r>
          </a:p>
          <a:p>
            <a:pPr marL="0" indent="0">
              <a:buNone/>
            </a:pPr>
            <a:r>
              <a:rPr lang="nl-NL" dirty="0"/>
              <a:t>    </a:t>
            </a:r>
            <a:r>
              <a:rPr lang="nl-NL" dirty="0" err="1"/>
              <a:t>draw.d</a:t>
            </a:r>
            <a:r>
              <a:rPr lang="nl-NL" dirty="0"/>
              <a:t> = </a:t>
            </a:r>
            <a:r>
              <a:rPr lang="nl-NL" dirty="0" err="1"/>
              <a:t>function</a:t>
            </a:r>
            <a:r>
              <a:rPr lang="nl-NL" dirty="0"/>
              <a:t>(</a:t>
            </a:r>
            <a:r>
              <a:rPr lang="nl-NL" dirty="0" err="1"/>
              <a:t>dend</a:t>
            </a:r>
            <a:r>
              <a:rPr lang="nl-NL" dirty="0"/>
              <a:t>, </a:t>
            </a:r>
            <a:r>
              <a:rPr lang="nl-NL" dirty="0" err="1"/>
              <a:t>maxy</a:t>
            </a:r>
            <a:r>
              <a:rPr lang="nl-NL" dirty="0"/>
              <a:t>) {</a:t>
            </a:r>
          </a:p>
          <a:p>
            <a:pPr marL="0" indent="0">
              <a:buNone/>
            </a:pPr>
            <a:r>
              <a:rPr lang="nl-NL" dirty="0"/>
              <a:t>        </a:t>
            </a:r>
            <a:r>
              <a:rPr lang="nl-NL" dirty="0" err="1"/>
              <a:t>leaf</a:t>
            </a:r>
            <a:r>
              <a:rPr lang="nl-NL" dirty="0"/>
              <a:t> = </a:t>
            </a:r>
            <a:r>
              <a:rPr lang="nl-NL" dirty="0" err="1"/>
              <a:t>attr</a:t>
            </a:r>
            <a:r>
              <a:rPr lang="nl-NL" dirty="0"/>
              <a:t>(</a:t>
            </a:r>
            <a:r>
              <a:rPr lang="nl-NL" dirty="0" err="1"/>
              <a:t>dend</a:t>
            </a:r>
            <a:r>
              <a:rPr lang="nl-NL" dirty="0"/>
              <a:t>, "</a:t>
            </a:r>
            <a:r>
              <a:rPr lang="nl-NL" dirty="0" err="1"/>
              <a:t>leaf</a:t>
            </a:r>
            <a:r>
              <a:rPr lang="nl-NL" dirty="0"/>
              <a:t>")</a:t>
            </a:r>
          </a:p>
          <a:p>
            <a:pPr marL="0" indent="0">
              <a:buNone/>
            </a:pPr>
            <a:r>
              <a:rPr lang="nl-NL" dirty="0"/>
              <a:t>        d1 = </a:t>
            </a:r>
            <a:r>
              <a:rPr lang="nl-NL" dirty="0" err="1"/>
              <a:t>dend</a:t>
            </a:r>
            <a:r>
              <a:rPr lang="nl-NL" dirty="0"/>
              <a:t>[[1]]</a:t>
            </a:r>
          </a:p>
          <a:p>
            <a:pPr marL="0" indent="0">
              <a:buNone/>
            </a:pPr>
            <a:r>
              <a:rPr lang="nl-NL" dirty="0"/>
              <a:t>        d2 = </a:t>
            </a:r>
            <a:r>
              <a:rPr lang="nl-NL" dirty="0" err="1"/>
              <a:t>dend</a:t>
            </a:r>
            <a:r>
              <a:rPr lang="nl-NL" dirty="0"/>
              <a:t>[[2]]</a:t>
            </a:r>
          </a:p>
          <a:p>
            <a:pPr marL="0" indent="0">
              <a:buNone/>
            </a:pPr>
            <a:r>
              <a:rPr lang="nl-NL" dirty="0"/>
              <a:t>        </a:t>
            </a:r>
            <a:r>
              <a:rPr lang="nl-NL" dirty="0" err="1"/>
              <a:t>height</a:t>
            </a:r>
            <a:r>
              <a:rPr lang="nl-NL" dirty="0"/>
              <a:t> = </a:t>
            </a:r>
            <a:r>
              <a:rPr lang="nl-NL" dirty="0" err="1"/>
              <a:t>attr</a:t>
            </a:r>
            <a:r>
              <a:rPr lang="nl-NL" dirty="0"/>
              <a:t>(</a:t>
            </a:r>
            <a:r>
              <a:rPr lang="nl-NL" dirty="0" err="1"/>
              <a:t>dend</a:t>
            </a:r>
            <a:r>
              <a:rPr lang="nl-NL" dirty="0"/>
              <a:t>, '</a:t>
            </a:r>
            <a:r>
              <a:rPr lang="nl-NL" dirty="0" err="1"/>
              <a:t>height</a:t>
            </a:r>
            <a:r>
              <a:rPr lang="nl-NL" dirty="0"/>
              <a:t>')</a:t>
            </a:r>
          </a:p>
          <a:p>
            <a:pPr marL="0" indent="0">
              <a:buNone/>
            </a:pPr>
            <a:r>
              <a:rPr lang="nl-NL" dirty="0"/>
              <a:t>        </a:t>
            </a:r>
            <a:r>
              <a:rPr lang="nl-NL" dirty="0" err="1"/>
              <a:t>midpoint</a:t>
            </a:r>
            <a:r>
              <a:rPr lang="nl-NL" dirty="0"/>
              <a:t> = </a:t>
            </a:r>
            <a:r>
              <a:rPr lang="nl-NL" dirty="0" err="1"/>
              <a:t>attr</a:t>
            </a:r>
            <a:r>
              <a:rPr lang="nl-NL" dirty="0"/>
              <a:t>(</a:t>
            </a:r>
            <a:r>
              <a:rPr lang="nl-NL" dirty="0" err="1"/>
              <a:t>dend</a:t>
            </a:r>
            <a:r>
              <a:rPr lang="nl-NL" dirty="0"/>
              <a:t>, '</a:t>
            </a:r>
            <a:r>
              <a:rPr lang="nl-NL" dirty="0" err="1"/>
              <a:t>midpoint</a:t>
            </a:r>
            <a:r>
              <a:rPr lang="nl-NL" dirty="0"/>
              <a:t>')</a:t>
            </a:r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r>
              <a:rPr lang="nl-NL" dirty="0"/>
              <a:t>        </a:t>
            </a:r>
            <a:r>
              <a:rPr lang="nl-NL" dirty="0" err="1"/>
              <a:t>if</a:t>
            </a:r>
            <a:r>
              <a:rPr lang="nl-NL" dirty="0"/>
              <a:t>(</a:t>
            </a:r>
            <a:r>
              <a:rPr lang="nl-NL" dirty="0" err="1"/>
              <a:t>is.leaf</a:t>
            </a:r>
            <a:r>
              <a:rPr lang="nl-NL" dirty="0"/>
              <a:t>(d1)) {</a:t>
            </a:r>
          </a:p>
          <a:p>
            <a:pPr marL="0" indent="0">
              <a:buNone/>
            </a:pPr>
            <a:r>
              <a:rPr lang="nl-NL" dirty="0"/>
              <a:t>            x1 = x[</a:t>
            </a:r>
            <a:r>
              <a:rPr lang="nl-NL" dirty="0" err="1"/>
              <a:t>as.character</a:t>
            </a:r>
            <a:r>
              <a:rPr lang="nl-NL" dirty="0"/>
              <a:t>(</a:t>
            </a:r>
            <a:r>
              <a:rPr lang="nl-NL" dirty="0" err="1"/>
              <a:t>attr</a:t>
            </a:r>
            <a:r>
              <a:rPr lang="nl-NL" dirty="0"/>
              <a:t>(d1, "label"))]</a:t>
            </a:r>
          </a:p>
          <a:p>
            <a:pPr marL="0" indent="0">
              <a:buNone/>
            </a:pPr>
            <a:r>
              <a:rPr lang="nl-NL" dirty="0"/>
              <a:t>        } </a:t>
            </a:r>
            <a:r>
              <a:rPr lang="nl-NL" dirty="0" err="1"/>
              <a:t>else</a:t>
            </a:r>
            <a:r>
              <a:rPr lang="nl-NL" dirty="0"/>
              <a:t> {</a:t>
            </a:r>
          </a:p>
          <a:p>
            <a:pPr marL="0" indent="0">
              <a:buNone/>
            </a:pPr>
            <a:r>
              <a:rPr lang="nl-NL" dirty="0"/>
              <a:t>            x1 = </a:t>
            </a:r>
            <a:r>
              <a:rPr lang="nl-NL" dirty="0" err="1"/>
              <a:t>attr</a:t>
            </a:r>
            <a:r>
              <a:rPr lang="nl-NL" dirty="0"/>
              <a:t>(d1, "</a:t>
            </a:r>
            <a:r>
              <a:rPr lang="nl-NL" dirty="0" err="1"/>
              <a:t>midpoint</a:t>
            </a:r>
            <a:r>
              <a:rPr lang="nl-NL" dirty="0"/>
              <a:t>") + x[</a:t>
            </a:r>
            <a:r>
              <a:rPr lang="nl-NL" dirty="0" err="1"/>
              <a:t>as.character</a:t>
            </a:r>
            <a:r>
              <a:rPr lang="nl-NL" dirty="0"/>
              <a:t>(labels(d1))[1]]</a:t>
            </a:r>
          </a:p>
          <a:p>
            <a:pPr marL="0" indent="0">
              <a:buNone/>
            </a:pPr>
            <a:r>
              <a:rPr lang="nl-NL" dirty="0"/>
              <a:t>        }</a:t>
            </a:r>
          </a:p>
          <a:p>
            <a:pPr marL="0" indent="0">
              <a:buNone/>
            </a:pPr>
            <a:r>
              <a:rPr lang="nl-NL" dirty="0"/>
              <a:t>        y1 = </a:t>
            </a:r>
            <a:r>
              <a:rPr lang="nl-NL" dirty="0" err="1"/>
              <a:t>attr</a:t>
            </a:r>
            <a:r>
              <a:rPr lang="nl-NL" dirty="0"/>
              <a:t>(d1, "</a:t>
            </a:r>
            <a:r>
              <a:rPr lang="nl-NL" dirty="0" err="1"/>
              <a:t>height</a:t>
            </a:r>
            <a:r>
              <a:rPr lang="nl-NL" dirty="0"/>
              <a:t>")</a:t>
            </a:r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r>
              <a:rPr lang="nl-NL" dirty="0"/>
              <a:t>        </a:t>
            </a:r>
            <a:r>
              <a:rPr lang="nl-NL" dirty="0" err="1"/>
              <a:t>if</a:t>
            </a:r>
            <a:r>
              <a:rPr lang="nl-NL" dirty="0"/>
              <a:t>(</a:t>
            </a:r>
            <a:r>
              <a:rPr lang="nl-NL" dirty="0" err="1"/>
              <a:t>is.leaf</a:t>
            </a:r>
            <a:r>
              <a:rPr lang="nl-NL" dirty="0"/>
              <a:t>(d2)) {</a:t>
            </a:r>
          </a:p>
          <a:p>
            <a:pPr marL="0" indent="0">
              <a:buNone/>
            </a:pPr>
            <a:r>
              <a:rPr lang="nl-NL" dirty="0"/>
              <a:t>            x2 = x[</a:t>
            </a:r>
            <a:r>
              <a:rPr lang="nl-NL" dirty="0" err="1"/>
              <a:t>as.character</a:t>
            </a:r>
            <a:r>
              <a:rPr lang="nl-NL" dirty="0"/>
              <a:t>(</a:t>
            </a:r>
            <a:r>
              <a:rPr lang="nl-NL" dirty="0" err="1"/>
              <a:t>attr</a:t>
            </a:r>
            <a:r>
              <a:rPr lang="nl-NL" dirty="0"/>
              <a:t>(d2, "label"))]</a:t>
            </a:r>
          </a:p>
          <a:p>
            <a:pPr marL="0" indent="0">
              <a:buNone/>
            </a:pPr>
            <a:r>
              <a:rPr lang="nl-NL" dirty="0"/>
              <a:t>        } </a:t>
            </a:r>
            <a:r>
              <a:rPr lang="nl-NL" dirty="0" err="1"/>
              <a:t>else</a:t>
            </a:r>
            <a:r>
              <a:rPr lang="nl-NL" dirty="0"/>
              <a:t> {</a:t>
            </a:r>
          </a:p>
          <a:p>
            <a:pPr marL="0" indent="0">
              <a:buNone/>
            </a:pPr>
            <a:r>
              <a:rPr lang="nl-NL" dirty="0"/>
              <a:t>            x2 = </a:t>
            </a:r>
            <a:r>
              <a:rPr lang="nl-NL" dirty="0" err="1"/>
              <a:t>attr</a:t>
            </a:r>
            <a:r>
              <a:rPr lang="nl-NL" dirty="0"/>
              <a:t>(d2, "</a:t>
            </a:r>
            <a:r>
              <a:rPr lang="nl-NL" dirty="0" err="1"/>
              <a:t>midpoint</a:t>
            </a:r>
            <a:r>
              <a:rPr lang="nl-NL" dirty="0"/>
              <a:t>") + x[</a:t>
            </a:r>
            <a:r>
              <a:rPr lang="nl-NL" dirty="0" err="1"/>
              <a:t>as.character</a:t>
            </a:r>
            <a:r>
              <a:rPr lang="nl-NL" dirty="0"/>
              <a:t>(labels(d2))[1]]</a:t>
            </a:r>
          </a:p>
          <a:p>
            <a:pPr marL="0" indent="0">
              <a:buNone/>
            </a:pPr>
            <a:r>
              <a:rPr lang="nl-NL" dirty="0"/>
              <a:t>        }</a:t>
            </a:r>
          </a:p>
          <a:p>
            <a:pPr marL="0" indent="0">
              <a:buNone/>
            </a:pPr>
            <a:r>
              <a:rPr lang="nl-NL" dirty="0"/>
              <a:t>        y2 = </a:t>
            </a:r>
            <a:r>
              <a:rPr lang="nl-NL" dirty="0" err="1"/>
              <a:t>attr</a:t>
            </a:r>
            <a:r>
              <a:rPr lang="nl-NL" dirty="0"/>
              <a:t>(d2, "</a:t>
            </a:r>
            <a:r>
              <a:rPr lang="nl-NL" dirty="0" err="1"/>
              <a:t>height</a:t>
            </a:r>
            <a:r>
              <a:rPr lang="nl-NL" dirty="0"/>
              <a:t>")</a:t>
            </a:r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r>
              <a:rPr lang="nl-NL" dirty="0"/>
              <a:t>        </a:t>
            </a:r>
            <a:r>
              <a:rPr lang="nl-NL" dirty="0" err="1"/>
              <a:t>circos.lines</a:t>
            </a:r>
            <a:r>
              <a:rPr lang="nl-NL" dirty="0"/>
              <a:t>(c(x1, x1), </a:t>
            </a:r>
            <a:r>
              <a:rPr lang="nl-NL" dirty="0" err="1"/>
              <a:t>maxy</a:t>
            </a:r>
            <a:r>
              <a:rPr lang="nl-NL" dirty="0"/>
              <a:t> - c(y1, </a:t>
            </a:r>
            <a:r>
              <a:rPr lang="nl-NL" dirty="0" err="1"/>
              <a:t>height</a:t>
            </a:r>
            <a:r>
              <a:rPr lang="nl-NL" dirty="0"/>
              <a:t>), straight = TRUE)</a:t>
            </a:r>
          </a:p>
          <a:p>
            <a:pPr marL="0" indent="0">
              <a:buNone/>
            </a:pPr>
            <a:r>
              <a:rPr lang="nl-NL" dirty="0"/>
              <a:t>        </a:t>
            </a:r>
            <a:r>
              <a:rPr lang="nl-NL" dirty="0" err="1"/>
              <a:t>circos.lines</a:t>
            </a:r>
            <a:r>
              <a:rPr lang="nl-NL" dirty="0"/>
              <a:t>(c(x1, x2), </a:t>
            </a:r>
            <a:r>
              <a:rPr lang="nl-NL" dirty="0" err="1"/>
              <a:t>maxy</a:t>
            </a:r>
            <a:r>
              <a:rPr lang="nl-NL" dirty="0"/>
              <a:t> - c(</a:t>
            </a:r>
            <a:r>
              <a:rPr lang="nl-NL" dirty="0" err="1"/>
              <a:t>height</a:t>
            </a:r>
            <a:r>
              <a:rPr lang="nl-NL" dirty="0"/>
              <a:t>, </a:t>
            </a:r>
            <a:r>
              <a:rPr lang="nl-NL" dirty="0" err="1"/>
              <a:t>height</a:t>
            </a:r>
            <a:r>
              <a:rPr lang="nl-NL" dirty="0"/>
              <a:t>))</a:t>
            </a:r>
          </a:p>
          <a:p>
            <a:pPr marL="0" indent="0">
              <a:buNone/>
            </a:pPr>
            <a:r>
              <a:rPr lang="nl-NL" dirty="0"/>
              <a:t>        </a:t>
            </a:r>
            <a:r>
              <a:rPr lang="nl-NL" dirty="0" err="1"/>
              <a:t>circos.lines</a:t>
            </a:r>
            <a:r>
              <a:rPr lang="nl-NL" dirty="0"/>
              <a:t>(c(x2, x2), </a:t>
            </a:r>
            <a:r>
              <a:rPr lang="nl-NL" dirty="0" err="1"/>
              <a:t>maxy</a:t>
            </a:r>
            <a:r>
              <a:rPr lang="nl-NL" dirty="0"/>
              <a:t> - c(y2, </a:t>
            </a:r>
            <a:r>
              <a:rPr lang="nl-NL" dirty="0" err="1"/>
              <a:t>height</a:t>
            </a:r>
            <a:r>
              <a:rPr lang="nl-NL" dirty="0"/>
              <a:t>), straight = TRUE)</a:t>
            </a:r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r>
              <a:rPr lang="nl-NL" dirty="0"/>
              <a:t>        </a:t>
            </a:r>
            <a:r>
              <a:rPr lang="nl-NL" dirty="0" err="1"/>
              <a:t>if</a:t>
            </a:r>
            <a:r>
              <a:rPr lang="nl-NL" dirty="0"/>
              <a:t>(!</a:t>
            </a:r>
            <a:r>
              <a:rPr lang="nl-NL" dirty="0" err="1"/>
              <a:t>is.leaf</a:t>
            </a:r>
            <a:r>
              <a:rPr lang="nl-NL" dirty="0"/>
              <a:t>(d1)) {</a:t>
            </a:r>
          </a:p>
          <a:p>
            <a:pPr marL="0" indent="0">
              <a:buNone/>
            </a:pPr>
            <a:r>
              <a:rPr lang="nl-NL" dirty="0"/>
              <a:t>            </a:t>
            </a:r>
            <a:r>
              <a:rPr lang="nl-NL" dirty="0" err="1"/>
              <a:t>draw.d</a:t>
            </a:r>
            <a:r>
              <a:rPr lang="nl-NL" dirty="0"/>
              <a:t>(d1, </a:t>
            </a:r>
            <a:r>
              <a:rPr lang="nl-NL" dirty="0" err="1"/>
              <a:t>maxy</a:t>
            </a:r>
            <a:r>
              <a:rPr lang="nl-NL" dirty="0"/>
              <a:t>)</a:t>
            </a:r>
          </a:p>
          <a:p>
            <a:pPr marL="0" indent="0">
              <a:buNone/>
            </a:pPr>
            <a:r>
              <a:rPr lang="nl-NL" dirty="0"/>
              <a:t>        }</a:t>
            </a:r>
          </a:p>
          <a:p>
            <a:pPr marL="0" indent="0">
              <a:buNone/>
            </a:pPr>
            <a:r>
              <a:rPr lang="nl-NL" dirty="0"/>
              <a:t>        </a:t>
            </a:r>
            <a:r>
              <a:rPr lang="nl-NL" dirty="0" err="1"/>
              <a:t>if</a:t>
            </a:r>
            <a:r>
              <a:rPr lang="nl-NL" dirty="0"/>
              <a:t>(!</a:t>
            </a:r>
            <a:r>
              <a:rPr lang="nl-NL" dirty="0" err="1"/>
              <a:t>is.leaf</a:t>
            </a:r>
            <a:r>
              <a:rPr lang="nl-NL" dirty="0"/>
              <a:t>(d2)) {</a:t>
            </a:r>
          </a:p>
          <a:p>
            <a:pPr marL="0" indent="0">
              <a:buNone/>
            </a:pPr>
            <a:r>
              <a:rPr lang="nl-NL" dirty="0"/>
              <a:t>            </a:t>
            </a:r>
            <a:r>
              <a:rPr lang="nl-NL" dirty="0" err="1"/>
              <a:t>draw.d</a:t>
            </a:r>
            <a:r>
              <a:rPr lang="nl-NL" dirty="0"/>
              <a:t>(d2, </a:t>
            </a:r>
            <a:r>
              <a:rPr lang="nl-NL" dirty="0" err="1"/>
              <a:t>maxy</a:t>
            </a:r>
            <a:r>
              <a:rPr lang="nl-NL" dirty="0"/>
              <a:t>)</a:t>
            </a:r>
          </a:p>
          <a:p>
            <a:pPr marL="0" indent="0">
              <a:buNone/>
            </a:pPr>
            <a:r>
              <a:rPr lang="nl-NL" dirty="0"/>
              <a:t>        }</a:t>
            </a:r>
          </a:p>
          <a:p>
            <a:pPr marL="0" indent="0">
              <a:buNone/>
            </a:pPr>
            <a:r>
              <a:rPr lang="nl-NL" dirty="0"/>
              <a:t>    }</a:t>
            </a:r>
          </a:p>
          <a:p>
            <a:pPr marL="0" indent="0">
              <a:buNone/>
            </a:pPr>
            <a:r>
              <a:rPr lang="nl-NL" dirty="0"/>
              <a:t>    </a:t>
            </a:r>
          </a:p>
          <a:p>
            <a:pPr marL="0" indent="0">
              <a:buNone/>
            </a:pPr>
            <a:r>
              <a:rPr lang="nl-NL" dirty="0"/>
              <a:t>    </a:t>
            </a:r>
            <a:r>
              <a:rPr lang="nl-NL" dirty="0" err="1"/>
              <a:t>draw.d</a:t>
            </a:r>
            <a:r>
              <a:rPr lang="nl-NL" dirty="0"/>
              <a:t>(</a:t>
            </a:r>
            <a:r>
              <a:rPr lang="nl-NL" dirty="0" err="1"/>
              <a:t>dend</a:t>
            </a:r>
            <a:r>
              <a:rPr lang="nl-NL" dirty="0"/>
              <a:t>, </a:t>
            </a:r>
            <a:r>
              <a:rPr lang="nl-NL" dirty="0" err="1"/>
              <a:t>maxy</a:t>
            </a:r>
            <a:r>
              <a:rPr lang="nl-NL" dirty="0"/>
              <a:t>)</a:t>
            </a:r>
          </a:p>
          <a:p>
            <a:pPr marL="0" indent="0">
              <a:buNone/>
            </a:pPr>
            <a:r>
              <a:rPr lang="nl-NL" dirty="0"/>
              <a:t>}</a:t>
            </a:r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r>
              <a:rPr lang="nl-NL" dirty="0"/>
              <a:t>mat = matrix(</a:t>
            </a:r>
            <a:r>
              <a:rPr lang="nl-NL" dirty="0" err="1"/>
              <a:t>rnorm</a:t>
            </a:r>
            <a:r>
              <a:rPr lang="nl-NL" dirty="0"/>
              <a:t>(100*10), </a:t>
            </a:r>
            <a:r>
              <a:rPr lang="nl-NL" dirty="0" err="1"/>
              <a:t>nrow</a:t>
            </a:r>
            <a:r>
              <a:rPr lang="nl-NL" dirty="0"/>
              <a:t> = 10, </a:t>
            </a:r>
            <a:r>
              <a:rPr lang="nl-NL" dirty="0" err="1"/>
              <a:t>ncol</a:t>
            </a:r>
            <a:r>
              <a:rPr lang="nl-NL" dirty="0"/>
              <a:t> = 100)</a:t>
            </a:r>
          </a:p>
          <a:p>
            <a:pPr marL="0" indent="0">
              <a:buNone/>
            </a:pPr>
            <a:r>
              <a:rPr lang="nl-NL" dirty="0"/>
              <a:t>factors = rep(letters[1:2], 50)</a:t>
            </a:r>
          </a:p>
          <a:p>
            <a:pPr marL="0" indent="0">
              <a:buNone/>
            </a:pPr>
            <a:r>
              <a:rPr lang="nl-NL" dirty="0"/>
              <a:t>par(mar = c(1, 1, 1, 1))</a:t>
            </a:r>
          </a:p>
          <a:p>
            <a:pPr marL="0" indent="0">
              <a:buNone/>
            </a:pPr>
            <a:r>
              <a:rPr lang="nl-NL" dirty="0" err="1"/>
              <a:t>circos.par</a:t>
            </a:r>
            <a:r>
              <a:rPr lang="nl-NL" dirty="0"/>
              <a:t>(</a:t>
            </a:r>
            <a:r>
              <a:rPr lang="nl-NL" dirty="0" err="1"/>
              <a:t>cell.padding</a:t>
            </a:r>
            <a:r>
              <a:rPr lang="nl-NL" dirty="0"/>
              <a:t> = c(0, 0, 0, 0), </a:t>
            </a:r>
            <a:r>
              <a:rPr lang="nl-NL" dirty="0" err="1"/>
              <a:t>gap.degree</a:t>
            </a:r>
            <a:r>
              <a:rPr lang="nl-NL" dirty="0"/>
              <a:t> = 5)</a:t>
            </a:r>
          </a:p>
          <a:p>
            <a:pPr marL="0" indent="0">
              <a:buNone/>
            </a:pPr>
            <a:r>
              <a:rPr lang="nl-NL" dirty="0" err="1"/>
              <a:t>circos.initialize</a:t>
            </a:r>
            <a:r>
              <a:rPr lang="nl-NL" dirty="0"/>
              <a:t>(factors, </a:t>
            </a:r>
            <a:r>
              <a:rPr lang="nl-NL" dirty="0" err="1"/>
              <a:t>xlim</a:t>
            </a:r>
            <a:r>
              <a:rPr lang="nl-NL" dirty="0"/>
              <a:t> = c(0, 50))</a:t>
            </a:r>
          </a:p>
          <a:p>
            <a:pPr marL="0" indent="0">
              <a:buNone/>
            </a:pPr>
            <a:r>
              <a:rPr lang="nl-NL" dirty="0" err="1"/>
              <a:t>maxy</a:t>
            </a:r>
            <a:r>
              <a:rPr lang="nl-NL" dirty="0"/>
              <a:t> = 0</a:t>
            </a:r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r>
              <a:rPr lang="nl-NL" dirty="0"/>
              <a:t>f = colorRamp2(breaks = c(-1, 0, 1), </a:t>
            </a:r>
            <a:r>
              <a:rPr lang="nl-NL" dirty="0" err="1"/>
              <a:t>colors</a:t>
            </a:r>
            <a:r>
              <a:rPr lang="nl-NL" dirty="0"/>
              <a:t> = c("green", "black", "red"))</a:t>
            </a:r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r>
              <a:rPr lang="nl-NL" dirty="0" err="1"/>
              <a:t>circos.trackPlotRegion</a:t>
            </a:r>
            <a:r>
              <a:rPr lang="nl-NL" dirty="0"/>
              <a:t>(</a:t>
            </a:r>
            <a:r>
              <a:rPr lang="nl-NL" dirty="0" err="1"/>
              <a:t>ylim</a:t>
            </a:r>
            <a:r>
              <a:rPr lang="nl-NL" dirty="0"/>
              <a:t> = c(0, 10), </a:t>
            </a:r>
            <a:r>
              <a:rPr lang="nl-NL" dirty="0" err="1"/>
              <a:t>bg.border</a:t>
            </a:r>
            <a:r>
              <a:rPr lang="nl-NL" dirty="0"/>
              <a:t> = NA, </a:t>
            </a:r>
            <a:r>
              <a:rPr lang="nl-NL" dirty="0" err="1"/>
              <a:t>panel.fun</a:t>
            </a:r>
            <a:r>
              <a:rPr lang="nl-NL" dirty="0"/>
              <a:t> = </a:t>
            </a:r>
            <a:r>
              <a:rPr lang="nl-NL" dirty="0" err="1"/>
              <a:t>function</a:t>
            </a:r>
            <a:r>
              <a:rPr lang="nl-NL" dirty="0"/>
              <a:t>(x, y) {</a:t>
            </a:r>
          </a:p>
          <a:p>
            <a:pPr marL="0" indent="0">
              <a:buNone/>
            </a:pPr>
            <a:r>
              <a:rPr lang="nl-NL" dirty="0"/>
              <a:t>  </a:t>
            </a:r>
            <a:r>
              <a:rPr lang="nl-NL" dirty="0" err="1"/>
              <a:t>sector.index</a:t>
            </a:r>
            <a:r>
              <a:rPr lang="nl-NL" dirty="0"/>
              <a:t> = </a:t>
            </a:r>
            <a:r>
              <a:rPr lang="nl-NL" dirty="0" err="1"/>
              <a:t>get.cell.meta.data</a:t>
            </a:r>
            <a:r>
              <a:rPr lang="nl-NL" dirty="0"/>
              <a:t>("</a:t>
            </a:r>
            <a:r>
              <a:rPr lang="nl-NL" dirty="0" err="1"/>
              <a:t>sector.index</a:t>
            </a:r>
            <a:r>
              <a:rPr lang="nl-NL" dirty="0"/>
              <a:t>")</a:t>
            </a:r>
          </a:p>
          <a:p>
            <a:pPr marL="0" indent="0">
              <a:buNone/>
            </a:pPr>
            <a:r>
              <a:rPr lang="nl-NL" dirty="0"/>
              <a:t>    m = mat[, factors == </a:t>
            </a:r>
            <a:r>
              <a:rPr lang="nl-NL" dirty="0" err="1"/>
              <a:t>sector.index</a:t>
            </a:r>
            <a:r>
              <a:rPr lang="nl-NL" dirty="0"/>
              <a:t>]</a:t>
            </a:r>
          </a:p>
          <a:p>
            <a:pPr marL="0" indent="0">
              <a:buNone/>
            </a:pPr>
            <a:r>
              <a:rPr lang="nl-NL" dirty="0"/>
              <a:t>    </a:t>
            </a:r>
          </a:p>
          <a:p>
            <a:pPr marL="0" indent="0">
              <a:buNone/>
            </a:pPr>
            <a:r>
              <a:rPr lang="nl-NL" dirty="0"/>
              <a:t>    </a:t>
            </a:r>
            <a:r>
              <a:rPr lang="nl-NL" dirty="0" err="1"/>
              <a:t>dend.col</a:t>
            </a:r>
            <a:r>
              <a:rPr lang="nl-NL" dirty="0"/>
              <a:t> = </a:t>
            </a:r>
            <a:r>
              <a:rPr lang="nl-NL" dirty="0" err="1"/>
              <a:t>as.dendrogram</a:t>
            </a:r>
            <a:r>
              <a:rPr lang="nl-NL" dirty="0"/>
              <a:t>(</a:t>
            </a:r>
            <a:r>
              <a:rPr lang="nl-NL" dirty="0" err="1"/>
              <a:t>hclust</a:t>
            </a:r>
            <a:r>
              <a:rPr lang="nl-NL" dirty="0"/>
              <a:t>(dist(t(m))))</a:t>
            </a:r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r>
              <a:rPr lang="nl-NL" dirty="0"/>
              <a:t>    </a:t>
            </a:r>
            <a:r>
              <a:rPr lang="nl-NL" dirty="0" err="1"/>
              <a:t>maxy</a:t>
            </a:r>
            <a:r>
              <a:rPr lang="nl-NL" dirty="0"/>
              <a:t> = </a:t>
            </a:r>
            <a:r>
              <a:rPr lang="nl-NL" dirty="0" err="1"/>
              <a:t>ifelse</a:t>
            </a:r>
            <a:r>
              <a:rPr lang="nl-NL" dirty="0"/>
              <a:t>(</a:t>
            </a:r>
            <a:r>
              <a:rPr lang="nl-NL" dirty="0" err="1"/>
              <a:t>maxy</a:t>
            </a:r>
            <a:r>
              <a:rPr lang="nl-NL" dirty="0"/>
              <a:t> &gt; </a:t>
            </a:r>
            <a:r>
              <a:rPr lang="nl-NL" dirty="0" err="1"/>
              <a:t>attr</a:t>
            </a:r>
            <a:r>
              <a:rPr lang="nl-NL" dirty="0"/>
              <a:t>(</a:t>
            </a:r>
            <a:r>
              <a:rPr lang="nl-NL" dirty="0" err="1"/>
              <a:t>dend.col</a:t>
            </a:r>
            <a:r>
              <a:rPr lang="nl-NL" dirty="0"/>
              <a:t>, "</a:t>
            </a:r>
            <a:r>
              <a:rPr lang="nl-NL" dirty="0" err="1"/>
              <a:t>height</a:t>
            </a:r>
            <a:r>
              <a:rPr lang="nl-NL" dirty="0"/>
              <a:t>"), </a:t>
            </a:r>
            <a:r>
              <a:rPr lang="nl-NL" dirty="0" err="1"/>
              <a:t>maxy</a:t>
            </a:r>
            <a:r>
              <a:rPr lang="nl-NL" dirty="0"/>
              <a:t>, </a:t>
            </a:r>
            <a:r>
              <a:rPr lang="nl-NL" dirty="0" err="1"/>
              <a:t>attr</a:t>
            </a:r>
            <a:r>
              <a:rPr lang="nl-NL" dirty="0"/>
              <a:t>(</a:t>
            </a:r>
            <a:r>
              <a:rPr lang="nl-NL" dirty="0" err="1"/>
              <a:t>dend.col</a:t>
            </a:r>
            <a:r>
              <a:rPr lang="nl-NL" dirty="0"/>
              <a:t>, "</a:t>
            </a:r>
            <a:r>
              <a:rPr lang="nl-NL" dirty="0" err="1"/>
              <a:t>height</a:t>
            </a:r>
            <a:r>
              <a:rPr lang="nl-NL" dirty="0"/>
              <a:t>"))</a:t>
            </a:r>
          </a:p>
          <a:p>
            <a:pPr marL="0" indent="0">
              <a:buNone/>
            </a:pPr>
            <a:r>
              <a:rPr lang="nl-NL" dirty="0"/>
              <a:t>    </a:t>
            </a:r>
            <a:r>
              <a:rPr lang="nl-NL" dirty="0" err="1"/>
              <a:t>assign</a:t>
            </a:r>
            <a:r>
              <a:rPr lang="nl-NL" dirty="0"/>
              <a:t>("</a:t>
            </a:r>
            <a:r>
              <a:rPr lang="nl-NL" dirty="0" err="1"/>
              <a:t>maxy</a:t>
            </a:r>
            <a:r>
              <a:rPr lang="nl-NL" dirty="0"/>
              <a:t>", </a:t>
            </a:r>
            <a:r>
              <a:rPr lang="nl-NL" dirty="0" err="1"/>
              <a:t>maxy</a:t>
            </a:r>
            <a:r>
              <a:rPr lang="nl-NL" dirty="0"/>
              <a:t>, </a:t>
            </a:r>
            <a:r>
              <a:rPr lang="nl-NL" dirty="0" err="1"/>
              <a:t>envir</a:t>
            </a:r>
            <a:r>
              <a:rPr lang="nl-NL" dirty="0"/>
              <a:t> = .</a:t>
            </a:r>
            <a:r>
              <a:rPr lang="nl-NL" dirty="0" err="1"/>
              <a:t>GlobalEnv</a:t>
            </a:r>
            <a:r>
              <a:rPr lang="nl-NL" dirty="0"/>
              <a:t>)</a:t>
            </a:r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r>
              <a:rPr lang="nl-NL" dirty="0"/>
              <a:t>    m2 = m[, labels(</a:t>
            </a:r>
            <a:r>
              <a:rPr lang="nl-NL" dirty="0" err="1"/>
              <a:t>dend.col</a:t>
            </a:r>
            <a:r>
              <a:rPr lang="nl-NL" dirty="0"/>
              <a:t>)]</a:t>
            </a:r>
          </a:p>
          <a:p>
            <a:pPr marL="0" indent="0">
              <a:buNone/>
            </a:pPr>
            <a:r>
              <a:rPr lang="nl-NL" dirty="0"/>
              <a:t>    </a:t>
            </a:r>
            <a:r>
              <a:rPr lang="nl-NL" dirty="0" err="1"/>
              <a:t>nr</a:t>
            </a:r>
            <a:r>
              <a:rPr lang="nl-NL" dirty="0"/>
              <a:t> = </a:t>
            </a:r>
            <a:r>
              <a:rPr lang="nl-NL" dirty="0" err="1"/>
              <a:t>nrow</a:t>
            </a:r>
            <a:r>
              <a:rPr lang="nl-NL" dirty="0"/>
              <a:t>(m2)</a:t>
            </a:r>
          </a:p>
          <a:p>
            <a:pPr marL="0" indent="0">
              <a:buNone/>
            </a:pPr>
            <a:r>
              <a:rPr lang="nl-NL" dirty="0"/>
              <a:t>    </a:t>
            </a:r>
            <a:r>
              <a:rPr lang="nl-NL" dirty="0" err="1"/>
              <a:t>nc</a:t>
            </a:r>
            <a:r>
              <a:rPr lang="nl-NL" dirty="0"/>
              <a:t> = </a:t>
            </a:r>
            <a:r>
              <a:rPr lang="nl-NL" dirty="0" err="1"/>
              <a:t>ncol</a:t>
            </a:r>
            <a:r>
              <a:rPr lang="nl-NL" dirty="0"/>
              <a:t>(m2)</a:t>
            </a:r>
          </a:p>
          <a:p>
            <a:pPr marL="0" indent="0">
              <a:buNone/>
            </a:pPr>
            <a:r>
              <a:rPr lang="nl-NL" dirty="0"/>
              <a:t>    for(i in 1:nr) {</a:t>
            </a:r>
          </a:p>
          <a:p>
            <a:pPr marL="0" indent="0">
              <a:buNone/>
            </a:pPr>
            <a:r>
              <a:rPr lang="nl-NL" dirty="0"/>
              <a:t>        for(j in 1:nc) {</a:t>
            </a:r>
          </a:p>
          <a:p>
            <a:pPr marL="0" indent="0">
              <a:buNone/>
            </a:pPr>
            <a:r>
              <a:rPr lang="nl-NL" dirty="0"/>
              <a:t>            </a:t>
            </a:r>
            <a:r>
              <a:rPr lang="nl-NL" dirty="0" err="1"/>
              <a:t>circos.rect</a:t>
            </a:r>
            <a:r>
              <a:rPr lang="nl-NL" dirty="0"/>
              <a:t>(j-1, </a:t>
            </a:r>
            <a:r>
              <a:rPr lang="nl-NL" dirty="0" err="1"/>
              <a:t>nr</a:t>
            </a:r>
            <a:r>
              <a:rPr lang="nl-NL" dirty="0"/>
              <a:t>-i, j, nr-i+1, border = f(m2[i, j]), col = f(m2[i, j]))</a:t>
            </a:r>
          </a:p>
          <a:p>
            <a:pPr marL="0" indent="0">
              <a:buNone/>
            </a:pPr>
            <a:r>
              <a:rPr lang="nl-NL" dirty="0"/>
              <a:t>        }</a:t>
            </a:r>
          </a:p>
          <a:p>
            <a:pPr marL="0" indent="0">
              <a:buNone/>
            </a:pPr>
            <a:r>
              <a:rPr lang="nl-NL" dirty="0"/>
              <a:t>    }</a:t>
            </a:r>
          </a:p>
          <a:p>
            <a:pPr marL="0" indent="0">
              <a:buNone/>
            </a:pPr>
            <a:r>
              <a:rPr lang="nl-NL" dirty="0"/>
              <a:t>    </a:t>
            </a:r>
          </a:p>
          <a:p>
            <a:pPr marL="0" indent="0">
              <a:buNone/>
            </a:pPr>
            <a:r>
              <a:rPr lang="nl-NL" dirty="0"/>
              <a:t>})</a:t>
            </a:r>
          </a:p>
          <a:p>
            <a:pPr marL="0" indent="0">
              <a:buNone/>
            </a:pPr>
            <a:r>
              <a:rPr lang="nl-NL" dirty="0" err="1"/>
              <a:t>circos.trackPlotRegion</a:t>
            </a:r>
            <a:r>
              <a:rPr lang="nl-NL" dirty="0"/>
              <a:t>(</a:t>
            </a:r>
            <a:r>
              <a:rPr lang="nl-NL" dirty="0" err="1"/>
              <a:t>ylim</a:t>
            </a:r>
            <a:r>
              <a:rPr lang="nl-NL" dirty="0"/>
              <a:t> = c(0, </a:t>
            </a:r>
            <a:r>
              <a:rPr lang="nl-NL" dirty="0" err="1"/>
              <a:t>maxy</a:t>
            </a:r>
            <a:r>
              <a:rPr lang="nl-NL" dirty="0"/>
              <a:t>), </a:t>
            </a:r>
            <a:r>
              <a:rPr lang="nl-NL" dirty="0" err="1"/>
              <a:t>bg.border</a:t>
            </a:r>
            <a:r>
              <a:rPr lang="nl-NL" dirty="0"/>
              <a:t> = NA, </a:t>
            </a:r>
            <a:r>
              <a:rPr lang="nl-NL" dirty="0" err="1"/>
              <a:t>track.height</a:t>
            </a:r>
            <a:r>
              <a:rPr lang="nl-NL" dirty="0"/>
              <a:t> = 0.3, </a:t>
            </a:r>
            <a:r>
              <a:rPr lang="nl-NL" dirty="0" err="1"/>
              <a:t>panel.fun</a:t>
            </a:r>
            <a:r>
              <a:rPr lang="nl-NL" dirty="0"/>
              <a:t> = </a:t>
            </a:r>
            <a:r>
              <a:rPr lang="nl-NL" dirty="0" err="1"/>
              <a:t>function</a:t>
            </a:r>
            <a:r>
              <a:rPr lang="nl-NL" dirty="0"/>
              <a:t>(x, y) {</a:t>
            </a:r>
          </a:p>
          <a:p>
            <a:pPr marL="0" indent="0">
              <a:buNone/>
            </a:pPr>
            <a:r>
              <a:rPr lang="nl-NL" dirty="0"/>
              <a:t>    </a:t>
            </a:r>
            <a:r>
              <a:rPr lang="nl-NL" dirty="0" err="1"/>
              <a:t>sector.index</a:t>
            </a:r>
            <a:r>
              <a:rPr lang="nl-NL" dirty="0"/>
              <a:t> = </a:t>
            </a:r>
            <a:r>
              <a:rPr lang="nl-NL" dirty="0" err="1"/>
              <a:t>get.cell.meta.data</a:t>
            </a:r>
            <a:r>
              <a:rPr lang="nl-NL" dirty="0"/>
              <a:t>("</a:t>
            </a:r>
            <a:r>
              <a:rPr lang="nl-NL" dirty="0" err="1"/>
              <a:t>sector.index</a:t>
            </a:r>
            <a:r>
              <a:rPr lang="nl-NL" dirty="0"/>
              <a:t>")</a:t>
            </a:r>
          </a:p>
          <a:p>
            <a:pPr marL="0" indent="0">
              <a:buNone/>
            </a:pPr>
            <a:r>
              <a:rPr lang="nl-NL" dirty="0"/>
              <a:t>    m = mat[, factors == </a:t>
            </a:r>
            <a:r>
              <a:rPr lang="nl-NL" dirty="0" err="1"/>
              <a:t>sector.index</a:t>
            </a:r>
            <a:r>
              <a:rPr lang="nl-NL" dirty="0"/>
              <a:t>]</a:t>
            </a:r>
          </a:p>
          <a:p>
            <a:pPr marL="0" indent="0">
              <a:buNone/>
            </a:pPr>
            <a:r>
              <a:rPr lang="nl-NL" dirty="0"/>
              <a:t>    </a:t>
            </a:r>
          </a:p>
          <a:p>
            <a:pPr marL="0" indent="0">
              <a:buNone/>
            </a:pPr>
            <a:r>
              <a:rPr lang="nl-NL" dirty="0"/>
              <a:t>    </a:t>
            </a:r>
            <a:r>
              <a:rPr lang="nl-NL" dirty="0" err="1"/>
              <a:t>dend.col</a:t>
            </a:r>
            <a:r>
              <a:rPr lang="nl-NL" dirty="0"/>
              <a:t> = </a:t>
            </a:r>
            <a:r>
              <a:rPr lang="nl-NL" dirty="0" err="1"/>
              <a:t>as.dendrogram</a:t>
            </a:r>
            <a:r>
              <a:rPr lang="nl-NL" dirty="0"/>
              <a:t>(</a:t>
            </a:r>
            <a:r>
              <a:rPr lang="nl-NL" dirty="0" err="1"/>
              <a:t>hclust</a:t>
            </a:r>
            <a:r>
              <a:rPr lang="nl-NL" dirty="0"/>
              <a:t>(dist(t(m))))</a:t>
            </a:r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r>
              <a:rPr lang="nl-NL" dirty="0"/>
              <a:t>    </a:t>
            </a:r>
            <a:r>
              <a:rPr lang="nl-NL" dirty="0" err="1"/>
              <a:t>circos.dendrogram</a:t>
            </a:r>
            <a:r>
              <a:rPr lang="nl-NL" dirty="0"/>
              <a:t>(</a:t>
            </a:r>
            <a:r>
              <a:rPr lang="nl-NL" dirty="0" err="1"/>
              <a:t>dend.col</a:t>
            </a:r>
            <a:r>
              <a:rPr lang="nl-NL" dirty="0"/>
              <a:t>, </a:t>
            </a:r>
            <a:r>
              <a:rPr lang="nl-NL" dirty="0" err="1"/>
              <a:t>maxy</a:t>
            </a:r>
            <a:r>
              <a:rPr lang="nl-NL" dirty="0"/>
              <a:t>)</a:t>
            </a:r>
          </a:p>
          <a:p>
            <a:pPr marL="0" indent="0">
              <a:buNone/>
            </a:pPr>
            <a:r>
              <a:rPr lang="nl-NL" dirty="0"/>
              <a:t>    </a:t>
            </a:r>
          </a:p>
          <a:p>
            <a:pPr marL="0" indent="0">
              <a:buNone/>
            </a:pPr>
            <a:r>
              <a:rPr lang="nl-NL" dirty="0"/>
              <a:t>})</a:t>
            </a:r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r>
              <a:rPr lang="nl-NL" dirty="0" err="1"/>
              <a:t>circos.clear</a:t>
            </a:r>
            <a:r>
              <a:rPr lang="nl-NL" dirty="0"/>
              <a:t>()</a:t>
            </a:r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r>
              <a:rPr lang="nl-NL" dirty="0"/>
              <a:t>x = </a:t>
            </a:r>
            <a:r>
              <a:rPr lang="nl-NL" dirty="0" err="1"/>
              <a:t>seq</a:t>
            </a:r>
            <a:r>
              <a:rPr lang="nl-NL" dirty="0"/>
              <a:t>(-10, 10, </a:t>
            </a:r>
            <a:r>
              <a:rPr lang="nl-NL" dirty="0" err="1"/>
              <a:t>length.out</a:t>
            </a:r>
            <a:r>
              <a:rPr lang="nl-NL" dirty="0"/>
              <a:t>=100)/40</a:t>
            </a:r>
          </a:p>
          <a:p>
            <a:pPr marL="0" indent="0">
              <a:buNone/>
            </a:pPr>
            <a:r>
              <a:rPr lang="nl-NL" dirty="0"/>
              <a:t>col =f(</a:t>
            </a:r>
            <a:r>
              <a:rPr lang="nl-NL" dirty="0" err="1"/>
              <a:t>seq</a:t>
            </a:r>
            <a:r>
              <a:rPr lang="nl-NL" dirty="0"/>
              <a:t>(-2, 2, </a:t>
            </a:r>
            <a:r>
              <a:rPr lang="nl-NL" dirty="0" err="1"/>
              <a:t>length.out</a:t>
            </a:r>
            <a:r>
              <a:rPr lang="nl-NL" dirty="0"/>
              <a:t> = </a:t>
            </a:r>
            <a:r>
              <a:rPr lang="nl-NL" dirty="0" err="1"/>
              <a:t>length</a:t>
            </a:r>
            <a:r>
              <a:rPr lang="nl-NL" dirty="0"/>
              <a:t>(x-1)))</a:t>
            </a:r>
          </a:p>
          <a:p>
            <a:pPr marL="0" indent="0">
              <a:buNone/>
            </a:pPr>
            <a:r>
              <a:rPr lang="nl-NL" dirty="0"/>
              <a:t>for(i in </a:t>
            </a:r>
            <a:r>
              <a:rPr lang="nl-NL" dirty="0" err="1"/>
              <a:t>seq_along</a:t>
            </a:r>
            <a:r>
              <a:rPr lang="nl-NL" dirty="0"/>
              <a:t>(x)) {</a:t>
            </a:r>
          </a:p>
          <a:p>
            <a:pPr marL="0" indent="0">
              <a:buNone/>
            </a:pPr>
            <a:r>
              <a:rPr lang="nl-NL" dirty="0"/>
              <a:t>    </a:t>
            </a:r>
            <a:r>
              <a:rPr lang="nl-NL" dirty="0" err="1"/>
              <a:t>if</a:t>
            </a:r>
            <a:r>
              <a:rPr lang="nl-NL" dirty="0"/>
              <a:t>(i == 1) next</a:t>
            </a:r>
          </a:p>
          <a:p>
            <a:pPr marL="0" indent="0">
              <a:buNone/>
            </a:pPr>
            <a:r>
              <a:rPr lang="nl-NL" dirty="0"/>
              <a:t>    </a:t>
            </a:r>
            <a:r>
              <a:rPr lang="nl-NL" dirty="0" err="1"/>
              <a:t>rect</a:t>
            </a:r>
            <a:r>
              <a:rPr lang="nl-NL" dirty="0"/>
              <a:t>(x[i-1], -0.05, x[i], 0.05, col = col[i], border = col[i])</a:t>
            </a:r>
          </a:p>
          <a:p>
            <a:pPr marL="0" indent="0">
              <a:buNone/>
            </a:pPr>
            <a:r>
              <a:rPr lang="nl-NL" dirty="0"/>
              <a:t>}</a:t>
            </a:r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r>
              <a:rPr lang="nl-NL" dirty="0" err="1"/>
              <a:t>text</a:t>
            </a:r>
            <a:r>
              <a:rPr lang="nl-NL" dirty="0"/>
              <a:t>(x[1], -0.08, "-2", </a:t>
            </a:r>
            <a:r>
              <a:rPr lang="nl-NL" dirty="0" err="1"/>
              <a:t>adj</a:t>
            </a:r>
            <a:r>
              <a:rPr lang="nl-NL" dirty="0"/>
              <a:t> = c(0.5, 1), </a:t>
            </a:r>
            <a:r>
              <a:rPr lang="nl-NL" dirty="0" err="1"/>
              <a:t>cex</a:t>
            </a:r>
            <a:r>
              <a:rPr lang="nl-NL" dirty="0"/>
              <a:t> = 1.2)</a:t>
            </a:r>
          </a:p>
          <a:p>
            <a:pPr marL="0" indent="0">
              <a:buNone/>
            </a:pPr>
            <a:r>
              <a:rPr lang="nl-NL" dirty="0" err="1"/>
              <a:t>text</a:t>
            </a:r>
            <a:r>
              <a:rPr lang="nl-NL" dirty="0"/>
              <a:t>(x[</a:t>
            </a:r>
            <a:r>
              <a:rPr lang="nl-NL" dirty="0" err="1"/>
              <a:t>ceiling</a:t>
            </a:r>
            <a:r>
              <a:rPr lang="nl-NL" dirty="0"/>
              <a:t>(</a:t>
            </a:r>
            <a:r>
              <a:rPr lang="nl-NL" dirty="0" err="1"/>
              <a:t>length</a:t>
            </a:r>
            <a:r>
              <a:rPr lang="nl-NL" dirty="0"/>
              <a:t>(x)/2)], -0.08, "0", </a:t>
            </a:r>
            <a:r>
              <a:rPr lang="nl-NL" dirty="0" err="1"/>
              <a:t>adj</a:t>
            </a:r>
            <a:r>
              <a:rPr lang="nl-NL" dirty="0"/>
              <a:t> = c(0.5, 1), </a:t>
            </a:r>
            <a:r>
              <a:rPr lang="nl-NL" dirty="0" err="1"/>
              <a:t>cex</a:t>
            </a:r>
            <a:r>
              <a:rPr lang="nl-NL" dirty="0"/>
              <a:t> = 1.2)</a:t>
            </a:r>
          </a:p>
          <a:p>
            <a:pPr marL="0" indent="0">
              <a:buNone/>
            </a:pPr>
            <a:r>
              <a:rPr lang="nl-NL" dirty="0" err="1"/>
              <a:t>text</a:t>
            </a:r>
            <a:r>
              <a:rPr lang="nl-NL" dirty="0"/>
              <a:t>(x[</a:t>
            </a:r>
            <a:r>
              <a:rPr lang="nl-NL" dirty="0" err="1"/>
              <a:t>length</a:t>
            </a:r>
            <a:r>
              <a:rPr lang="nl-NL" dirty="0"/>
              <a:t>(x)], -0.08, "2", </a:t>
            </a:r>
            <a:r>
              <a:rPr lang="nl-NL" dirty="0" err="1"/>
              <a:t>adj</a:t>
            </a:r>
            <a:r>
              <a:rPr lang="nl-NL" dirty="0"/>
              <a:t> = c(0.5, 1), </a:t>
            </a:r>
            <a:r>
              <a:rPr lang="nl-NL" dirty="0" err="1"/>
              <a:t>cex</a:t>
            </a:r>
            <a:r>
              <a:rPr lang="nl-NL" dirty="0"/>
              <a:t> = 1.2)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4953CD-F75F-48F2-9806-37CB3078392B}" type="datetime1">
              <a:rPr lang="nl-NL" smtClean="0"/>
              <a:t>1-11-2016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 to data analysis using R</a:t>
            </a:r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9C17D2-13B9-4643-8B86-513E5F8E7A04}" type="slidenum">
              <a:rPr lang="nl-NL" smtClean="0"/>
              <a:t>3</a:t>
            </a:fld>
            <a:endParaRPr lang="nl-NL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1863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7900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79306" y="263992"/>
            <a:ext cx="10515600" cy="1325563"/>
          </a:xfrm>
        </p:spPr>
        <p:txBody>
          <a:bodyPr/>
          <a:lstStyle/>
          <a:p>
            <a:r>
              <a:rPr lang="en-US" b="1" noProof="0" dirty="0"/>
              <a:t>An introduction to data analysis</a:t>
            </a:r>
            <a:br>
              <a:rPr lang="en-US" b="1" noProof="0" dirty="0"/>
            </a:br>
            <a:r>
              <a:rPr lang="en-US" b="1" noProof="0" dirty="0"/>
              <a:t>using R 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447471" y="1692962"/>
            <a:ext cx="859767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noProof="0" dirty="0"/>
              <a:t>Marc A.T. Teunis, Ph.D.</a:t>
            </a:r>
          </a:p>
          <a:p>
            <a:pPr marL="0" indent="0">
              <a:buNone/>
            </a:pPr>
            <a:endParaRPr lang="en-US" noProof="0" dirty="0"/>
          </a:p>
          <a:p>
            <a:pPr marL="0" indent="0">
              <a:buNone/>
            </a:pPr>
            <a:r>
              <a:rPr lang="en-US" dirty="0"/>
              <a:t>see slides @: </a:t>
            </a:r>
            <a:r>
              <a:rPr lang="en-US" dirty="0">
                <a:hlinkClick r:id="rId3"/>
              </a:rPr>
              <a:t>http://www.innovativetesting.nl/cprprogramming</a:t>
            </a:r>
            <a:r>
              <a:rPr lang="en-US" dirty="0"/>
              <a:t> </a:t>
            </a:r>
            <a:endParaRPr lang="en-US" noProof="0" dirty="0"/>
          </a:p>
          <a:p>
            <a:pPr marL="0" indent="0">
              <a:buNone/>
            </a:pPr>
            <a:endParaRPr lang="en-US" noProof="0" dirty="0"/>
          </a:p>
          <a:p>
            <a:pPr marL="0" indent="0">
              <a:buNone/>
            </a:pPr>
            <a:endParaRPr lang="en-US" noProof="0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Intro to data analysis using R</a:t>
            </a:r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9C17D2-13B9-4643-8B86-513E5F8E7A04}" type="slidenum">
              <a:rPr lang="nl-NL" smtClean="0"/>
              <a:t>4</a:t>
            </a:fld>
            <a:endParaRPr lang="nl-NL"/>
          </a:p>
        </p:txBody>
      </p:sp>
      <p:pic>
        <p:nvPicPr>
          <p:cNvPr id="3074" name="Picture 2" descr="https://www.r-project.org/Rlog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6074" y="169863"/>
            <a:ext cx="4325311" cy="3352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59277-A0DD-4483-8A89-19336F028DC4}" type="datetime1">
              <a:rPr lang="nl-NL" smtClean="0"/>
              <a:t>1-11-2016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772861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Aim of the day</a:t>
            </a:r>
            <a:endParaRPr lang="nl-NL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Today's aims:</a:t>
            </a:r>
          </a:p>
          <a:p>
            <a:pPr marL="0" indent="0">
              <a:buNone/>
            </a:pPr>
            <a:r>
              <a:rPr lang="en-US" dirty="0"/>
              <a:t>1) demonstrate (some) of the possibilities of using R for data analysis</a:t>
            </a:r>
          </a:p>
          <a:p>
            <a:pPr marL="0" indent="0">
              <a:buNone/>
            </a:pPr>
            <a:r>
              <a:rPr lang="en-US" dirty="0"/>
              <a:t>2) Explain a few basic concepts:</a:t>
            </a:r>
          </a:p>
          <a:p>
            <a:pPr marL="0" indent="0">
              <a:buNone/>
            </a:pPr>
            <a:r>
              <a:rPr lang="en-US" dirty="0"/>
              <a:t>- Literate programming</a:t>
            </a:r>
          </a:p>
          <a:p>
            <a:pPr>
              <a:buFontTx/>
              <a:buChar char="-"/>
            </a:pPr>
            <a:r>
              <a:rPr lang="en-US" dirty="0"/>
              <a:t>Reproducible research</a:t>
            </a:r>
          </a:p>
          <a:p>
            <a:pPr>
              <a:buFontTx/>
              <a:buChar char="-"/>
            </a:pPr>
            <a:r>
              <a:rPr lang="en-US" dirty="0"/>
              <a:t>Open source software</a:t>
            </a:r>
          </a:p>
          <a:p>
            <a:pPr>
              <a:buFontTx/>
              <a:buChar char="-"/>
            </a:pPr>
            <a:r>
              <a:rPr lang="en-US" dirty="0"/>
              <a:t>Data analysis workflow</a:t>
            </a:r>
          </a:p>
          <a:p>
            <a:pPr marL="0" indent="0">
              <a:buNone/>
            </a:pPr>
            <a:endParaRPr lang="nl-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4953CD-F75F-48F2-9806-37CB3078392B}" type="datetime1">
              <a:rPr lang="nl-NL" smtClean="0"/>
              <a:t>1-11-2016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 to data analysis using R</a:t>
            </a:r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9C17D2-13B9-4643-8B86-513E5F8E7A04}" type="slidenum">
              <a:rPr lang="nl-NL" smtClean="0"/>
              <a:t>5</a:t>
            </a:fld>
            <a:endParaRPr lang="nl-NL"/>
          </a:p>
        </p:txBody>
      </p:sp>
      <p:pic>
        <p:nvPicPr>
          <p:cNvPr id="7" name="Picture 4" descr="https://imdevsoftware.files.wordpress.com/2012/12/seed-respiration-network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9" r="2814"/>
          <a:stretch/>
        </p:blipFill>
        <p:spPr bwMode="auto">
          <a:xfrm>
            <a:off x="7479279" y="3415550"/>
            <a:ext cx="3690651" cy="2426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20726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10239" y="-152668"/>
            <a:ext cx="10515600" cy="1325563"/>
          </a:xfrm>
        </p:spPr>
        <p:txBody>
          <a:bodyPr/>
          <a:lstStyle/>
          <a:p>
            <a:r>
              <a:rPr lang="en-US" b="1" noProof="0" dirty="0"/>
              <a:t>The amount of data is growing</a:t>
            </a:r>
          </a:p>
        </p:txBody>
      </p:sp>
      <p:pic>
        <p:nvPicPr>
          <p:cNvPr id="1026" name="Picture 2" descr="http://www.powermag.com/Assets/Image/Imports/20130101/010113_CS_R&amp;D_Fig5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197" y="1168738"/>
            <a:ext cx="7939356" cy="4525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hthoek 3"/>
          <p:cNvSpPr/>
          <p:nvPr/>
        </p:nvSpPr>
        <p:spPr>
          <a:xfrm>
            <a:off x="1090668" y="5694171"/>
            <a:ext cx="955162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1600" dirty="0">
                <a:hlinkClick r:id="rId3"/>
              </a:rPr>
              <a:t>http://www.powermag.com/Assets/Image/Imports/20130101/010113_CS_R&amp;D_Fig5.jpg</a:t>
            </a:r>
            <a:r>
              <a:rPr lang="nl-NL" sz="1600" dirty="0"/>
              <a:t> </a:t>
            </a:r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 to data analysis using R</a:t>
            </a:r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9C17D2-13B9-4643-8B86-513E5F8E7A04}" type="slidenum">
              <a:rPr lang="nl-NL" smtClean="0"/>
              <a:t>6</a:t>
            </a:fld>
            <a:endParaRPr lang="nl-NL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7C4BC-9D8C-4464-99CA-39E039F28035}" type="datetime1">
              <a:rPr lang="nl-NL" smtClean="0"/>
              <a:t>1-11-2016</a:t>
            </a:fld>
            <a:endParaRPr lang="nl-NL"/>
          </a:p>
        </p:txBody>
      </p:sp>
      <p:pic>
        <p:nvPicPr>
          <p:cNvPr id="9" name="Picture 2" descr="http://www.lix.polytechnique.fr/datascience/wp-content/themes/twentyfourteen/images/BigData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7794" y="465216"/>
            <a:ext cx="3385415" cy="1711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89355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173739"/>
            <a:ext cx="10515600" cy="1325563"/>
          </a:xfrm>
        </p:spPr>
        <p:txBody>
          <a:bodyPr/>
          <a:lstStyle/>
          <a:p>
            <a:r>
              <a:rPr lang="en-US" b="1" noProof="0" dirty="0"/>
              <a:t>Why I use R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838200" y="1687398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en-US" noProof="0" dirty="0"/>
              <a:t>It makes reproduction of analyses and making graphs possible</a:t>
            </a:r>
          </a:p>
          <a:p>
            <a:r>
              <a:rPr lang="en-US" noProof="0" dirty="0"/>
              <a:t>Many, many applications (packages/libraries)</a:t>
            </a:r>
          </a:p>
          <a:p>
            <a:r>
              <a:rPr lang="en-US" noProof="0" dirty="0"/>
              <a:t>Good resources available (web, books, </a:t>
            </a:r>
            <a:r>
              <a:rPr lang="en-US" noProof="0" dirty="0" err="1"/>
              <a:t>moocs</a:t>
            </a:r>
            <a:r>
              <a:rPr lang="en-US" noProof="0" dirty="0"/>
              <a:t>, courses)</a:t>
            </a:r>
          </a:p>
          <a:p>
            <a:r>
              <a:rPr lang="en-US" noProof="0" dirty="0"/>
              <a:t>It's free!</a:t>
            </a:r>
          </a:p>
          <a:p>
            <a:r>
              <a:rPr lang="en-US" noProof="0" dirty="0"/>
              <a:t>It's open source!</a:t>
            </a:r>
          </a:p>
          <a:p>
            <a:r>
              <a:rPr lang="en-US" noProof="0" dirty="0"/>
              <a:t>There is a very large R community of developers (100.000 LinkedIn)</a:t>
            </a:r>
          </a:p>
          <a:p>
            <a:r>
              <a:rPr lang="en-US" noProof="0" dirty="0"/>
              <a:t>Number possible applications is enormous</a:t>
            </a:r>
          </a:p>
          <a:p>
            <a:r>
              <a:rPr lang="en-US" dirty="0"/>
              <a:t>It can be combined in a ‘literate programming’ approach</a:t>
            </a:r>
          </a:p>
          <a:p>
            <a:r>
              <a:rPr lang="en-US" noProof="0" dirty="0"/>
              <a:t>The graphs you can make are very nice!</a:t>
            </a:r>
          </a:p>
          <a:p>
            <a:pPr marL="0" indent="0">
              <a:buNone/>
            </a:pPr>
            <a:endParaRPr lang="en-US" noProof="0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 to data analysis using R</a:t>
            </a:r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9C17D2-13B9-4643-8B86-513E5F8E7A04}" type="slidenum">
              <a:rPr lang="nl-NL" smtClean="0"/>
              <a:t>7</a:t>
            </a:fld>
            <a:endParaRPr lang="nl-NL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CD41B-A6C1-4FE0-B74E-90B184C34779}" type="datetime1">
              <a:rPr lang="nl-NL" smtClean="0"/>
              <a:t>1-11-2016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633536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967" y="-363981"/>
            <a:ext cx="10515600" cy="1325563"/>
          </a:xfrm>
        </p:spPr>
        <p:txBody>
          <a:bodyPr/>
          <a:lstStyle/>
          <a:p>
            <a:r>
              <a:rPr lang="en-US" b="1" dirty="0"/>
              <a:t>The R ecosystem</a:t>
            </a:r>
            <a:endParaRPr lang="nl-NL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4953CD-F75F-48F2-9806-37CB3078392B}" type="datetime1">
              <a:rPr lang="nl-NL" smtClean="0"/>
              <a:t>1-11-2016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 to data analysis using R</a:t>
            </a:r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9C17D2-13B9-4643-8B86-513E5F8E7A04}" type="slidenum">
              <a:rPr lang="nl-NL" smtClean="0"/>
              <a:t>8</a:t>
            </a:fld>
            <a:endParaRPr lang="nl-NL"/>
          </a:p>
        </p:txBody>
      </p:sp>
      <p:sp>
        <p:nvSpPr>
          <p:cNvPr id="7" name="Double Brace 6"/>
          <p:cNvSpPr/>
          <p:nvPr/>
        </p:nvSpPr>
        <p:spPr>
          <a:xfrm>
            <a:off x="3838904" y="2909995"/>
            <a:ext cx="2151993" cy="1114097"/>
          </a:xfrm>
          <a:prstGeom prst="bracePair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3600" dirty="0"/>
              <a:t>R base</a:t>
            </a:r>
            <a:endParaRPr lang="nl-NL" sz="3600" dirty="0"/>
          </a:p>
        </p:txBody>
      </p:sp>
      <p:sp>
        <p:nvSpPr>
          <p:cNvPr id="8" name="Rectangle: Diagonal Corners Rounded 7"/>
          <p:cNvSpPr/>
          <p:nvPr/>
        </p:nvSpPr>
        <p:spPr>
          <a:xfrm>
            <a:off x="7947134" y="2071162"/>
            <a:ext cx="2787870" cy="1587804"/>
          </a:xfrm>
          <a:prstGeom prst="round2DiagRect">
            <a:avLst>
              <a:gd name="adj1" fmla="val 16667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/>
              <a:t>Rstudio</a:t>
            </a:r>
            <a:endParaRPr lang="en-US" sz="2800" dirty="0"/>
          </a:p>
          <a:p>
            <a:pPr algn="ctr"/>
            <a:endParaRPr lang="en-US" sz="2800" dirty="0"/>
          </a:p>
          <a:p>
            <a:pPr algn="ctr"/>
            <a:r>
              <a:rPr lang="en-US" sz="2800" dirty="0"/>
              <a:t>read.csv(“…”)</a:t>
            </a:r>
            <a:endParaRPr lang="nl-NL" sz="2800" dirty="0"/>
          </a:p>
        </p:txBody>
      </p:sp>
      <p:sp>
        <p:nvSpPr>
          <p:cNvPr id="9" name="Arrow: Left-Right 8"/>
          <p:cNvSpPr/>
          <p:nvPr/>
        </p:nvSpPr>
        <p:spPr>
          <a:xfrm>
            <a:off x="6379781" y="2438401"/>
            <a:ext cx="1292772" cy="525517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0" name="Dodecagon 9"/>
          <p:cNvSpPr/>
          <p:nvPr/>
        </p:nvSpPr>
        <p:spPr>
          <a:xfrm>
            <a:off x="5027887" y="4879149"/>
            <a:ext cx="1702676" cy="1471444"/>
          </a:xfrm>
          <a:prstGeom prst="dodec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123456</a:t>
            </a:r>
          </a:p>
          <a:p>
            <a:pPr algn="ctr"/>
            <a:r>
              <a:rPr lang="en-US" dirty="0" err="1"/>
              <a:t>Asdfghj</a:t>
            </a:r>
            <a:endParaRPr lang="en-US" dirty="0"/>
          </a:p>
          <a:p>
            <a:pPr algn="ctr"/>
            <a:r>
              <a:rPr lang="en-US" dirty="0" err="1"/>
              <a:t>Wwwerty</a:t>
            </a:r>
            <a:endParaRPr lang="en-US" dirty="0"/>
          </a:p>
          <a:p>
            <a:pPr algn="ctr"/>
            <a:r>
              <a:rPr lang="en-US" dirty="0"/>
              <a:t>1112333</a:t>
            </a:r>
            <a:endParaRPr lang="nl-NL" dirty="0"/>
          </a:p>
        </p:txBody>
      </p:sp>
      <p:sp>
        <p:nvSpPr>
          <p:cNvPr id="11" name="Smiley Face 10"/>
          <p:cNvSpPr/>
          <p:nvPr/>
        </p:nvSpPr>
        <p:spPr>
          <a:xfrm>
            <a:off x="8794532" y="5192103"/>
            <a:ext cx="1282262" cy="1208689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2" name="Arrow: Left-Right 11"/>
          <p:cNvSpPr/>
          <p:nvPr/>
        </p:nvSpPr>
        <p:spPr>
          <a:xfrm rot="10800000">
            <a:off x="7242364" y="5614871"/>
            <a:ext cx="1292772" cy="525517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3" name="Double Brace 12"/>
          <p:cNvSpPr/>
          <p:nvPr/>
        </p:nvSpPr>
        <p:spPr>
          <a:xfrm>
            <a:off x="428298" y="1533140"/>
            <a:ext cx="2133600" cy="2364827"/>
          </a:xfrm>
          <a:prstGeom prst="brace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/>
              <a:t>CRAN</a:t>
            </a:r>
          </a:p>
          <a:p>
            <a:pPr algn="ctr"/>
            <a:r>
              <a:rPr lang="en-US" dirty="0"/>
              <a:t>{</a:t>
            </a:r>
            <a:r>
              <a:rPr lang="en-US" dirty="0" err="1"/>
              <a:t>dplyr</a:t>
            </a:r>
            <a:r>
              <a:rPr lang="en-US" dirty="0"/>
              <a:t>}</a:t>
            </a:r>
          </a:p>
          <a:p>
            <a:pPr algn="ctr"/>
            <a:r>
              <a:rPr lang="en-US" dirty="0"/>
              <a:t>{ggplot2}</a:t>
            </a:r>
          </a:p>
          <a:p>
            <a:pPr algn="ctr"/>
            <a:r>
              <a:rPr lang="en-US" dirty="0"/>
              <a:t>{</a:t>
            </a:r>
            <a:r>
              <a:rPr lang="en-US" dirty="0" err="1"/>
              <a:t>rprojroot</a:t>
            </a:r>
            <a:r>
              <a:rPr lang="en-US" dirty="0"/>
              <a:t>}</a:t>
            </a:r>
          </a:p>
          <a:p>
            <a:pPr algn="ctr"/>
            <a:r>
              <a:rPr lang="en-US" dirty="0"/>
              <a:t>{</a:t>
            </a:r>
            <a:r>
              <a:rPr lang="en-US" dirty="0" err="1"/>
              <a:t>readr</a:t>
            </a:r>
            <a:r>
              <a:rPr lang="en-US" dirty="0"/>
              <a:t>}</a:t>
            </a:r>
          </a:p>
          <a:p>
            <a:pPr algn="ctr"/>
            <a:r>
              <a:rPr lang="en-US" dirty="0"/>
              <a:t>{</a:t>
            </a:r>
            <a:r>
              <a:rPr lang="en-US" dirty="0" err="1"/>
              <a:t>tidyr</a:t>
            </a:r>
            <a:r>
              <a:rPr lang="en-US" dirty="0"/>
              <a:t>}</a:t>
            </a:r>
            <a:endParaRPr lang="nl-NL" dirty="0"/>
          </a:p>
        </p:txBody>
      </p:sp>
      <p:sp>
        <p:nvSpPr>
          <p:cNvPr id="14" name="Double Brace 13"/>
          <p:cNvSpPr/>
          <p:nvPr/>
        </p:nvSpPr>
        <p:spPr>
          <a:xfrm>
            <a:off x="364580" y="4186995"/>
            <a:ext cx="2622331" cy="2364827"/>
          </a:xfrm>
          <a:prstGeom prst="brace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/>
              <a:t>BIOCONDUCTOR</a:t>
            </a:r>
          </a:p>
          <a:p>
            <a:pPr algn="ctr"/>
            <a:r>
              <a:rPr lang="en-US" dirty="0"/>
              <a:t>{</a:t>
            </a:r>
            <a:r>
              <a:rPr lang="en-US" dirty="0" err="1"/>
              <a:t>IRanges</a:t>
            </a:r>
            <a:r>
              <a:rPr lang="en-US" dirty="0"/>
              <a:t>}</a:t>
            </a:r>
          </a:p>
          <a:p>
            <a:pPr algn="ctr"/>
            <a:r>
              <a:rPr lang="en-US" dirty="0"/>
              <a:t>{</a:t>
            </a:r>
            <a:r>
              <a:rPr lang="en-US" dirty="0" err="1"/>
              <a:t>Biostrings</a:t>
            </a:r>
            <a:r>
              <a:rPr lang="en-US" dirty="0"/>
              <a:t>}</a:t>
            </a:r>
          </a:p>
          <a:p>
            <a:pPr algn="ctr"/>
            <a:r>
              <a:rPr lang="en-US" dirty="0"/>
              <a:t>{</a:t>
            </a:r>
            <a:r>
              <a:rPr lang="en-US" dirty="0" err="1"/>
              <a:t>ComplexHeatmap</a:t>
            </a:r>
            <a:r>
              <a:rPr lang="en-US" dirty="0"/>
              <a:t>}</a:t>
            </a:r>
          </a:p>
          <a:p>
            <a:pPr algn="ctr"/>
            <a:r>
              <a:rPr lang="en-US" dirty="0"/>
              <a:t>{</a:t>
            </a:r>
            <a:r>
              <a:rPr lang="en-US" dirty="0" err="1"/>
              <a:t>msmsEDA</a:t>
            </a:r>
            <a:r>
              <a:rPr lang="en-US" dirty="0"/>
              <a:t>}</a:t>
            </a:r>
          </a:p>
          <a:p>
            <a:pPr algn="ctr"/>
            <a:r>
              <a:rPr lang="en-US" dirty="0"/>
              <a:t>{</a:t>
            </a:r>
            <a:r>
              <a:rPr lang="en-US" dirty="0" err="1"/>
              <a:t>affy</a:t>
            </a:r>
            <a:r>
              <a:rPr lang="en-US" dirty="0"/>
              <a:t>}</a:t>
            </a:r>
            <a:endParaRPr lang="nl-NL" dirty="0"/>
          </a:p>
        </p:txBody>
      </p:sp>
      <p:sp>
        <p:nvSpPr>
          <p:cNvPr id="15" name="Arrow: Left-Right 14"/>
          <p:cNvSpPr/>
          <p:nvPr/>
        </p:nvSpPr>
        <p:spPr>
          <a:xfrm rot="5400000">
            <a:off x="8789277" y="4098514"/>
            <a:ext cx="1292772" cy="525517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6" name="Arrow: Left-Right 15"/>
          <p:cNvSpPr/>
          <p:nvPr/>
        </p:nvSpPr>
        <p:spPr>
          <a:xfrm rot="2169134">
            <a:off x="2563558" y="2805312"/>
            <a:ext cx="1111765" cy="525517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7" name="Arrow: Left-Right 16"/>
          <p:cNvSpPr/>
          <p:nvPr/>
        </p:nvSpPr>
        <p:spPr>
          <a:xfrm rot="19206399">
            <a:off x="2877687" y="4444133"/>
            <a:ext cx="1728911" cy="525517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8" name="Double Brace 17"/>
          <p:cNvSpPr/>
          <p:nvPr/>
        </p:nvSpPr>
        <p:spPr>
          <a:xfrm>
            <a:off x="3953207" y="163145"/>
            <a:ext cx="2598667" cy="2364827"/>
          </a:xfrm>
          <a:prstGeom prst="brace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Github.com (</a:t>
            </a:r>
            <a:r>
              <a:rPr lang="en-US" dirty="0" err="1" smtClean="0"/>
              <a:t>a.o.</a:t>
            </a:r>
            <a:r>
              <a:rPr lang="en-US" dirty="0" smtClean="0"/>
              <a:t>)</a:t>
            </a:r>
          </a:p>
          <a:p>
            <a:pPr algn="ctr"/>
            <a:r>
              <a:rPr lang="en-US" dirty="0" smtClean="0"/>
              <a:t>{</a:t>
            </a:r>
            <a:r>
              <a:rPr lang="en-US" dirty="0" err="1" smtClean="0"/>
              <a:t>devtools</a:t>
            </a:r>
            <a:r>
              <a:rPr lang="en-US" dirty="0" smtClean="0"/>
              <a:t>}</a:t>
            </a:r>
            <a:endParaRPr lang="en-US" dirty="0"/>
          </a:p>
          <a:p>
            <a:pPr algn="ctr"/>
            <a:r>
              <a:rPr lang="en-US" dirty="0" smtClean="0"/>
              <a:t>{</a:t>
            </a:r>
            <a:r>
              <a:rPr lang="en-US" dirty="0" err="1" smtClean="0"/>
              <a:t>slidify</a:t>
            </a:r>
            <a:r>
              <a:rPr lang="en-US" dirty="0" smtClean="0"/>
              <a:t>}</a:t>
            </a:r>
            <a:endParaRPr lang="en-US" dirty="0"/>
          </a:p>
          <a:p>
            <a:pPr algn="ctr"/>
            <a:r>
              <a:rPr lang="en-US" dirty="0" smtClean="0"/>
              <a:t>{</a:t>
            </a:r>
            <a:r>
              <a:rPr lang="en-US" dirty="0" err="1" smtClean="0"/>
              <a:t>lamabodyr</a:t>
            </a:r>
            <a:r>
              <a:rPr lang="en-US" dirty="0" smtClean="0"/>
              <a:t>}</a:t>
            </a:r>
            <a:endParaRPr lang="en-US" dirty="0"/>
          </a:p>
          <a:p>
            <a:pPr algn="ctr"/>
            <a:endParaRPr lang="nl-NL" dirty="0"/>
          </a:p>
        </p:txBody>
      </p:sp>
      <p:sp>
        <p:nvSpPr>
          <p:cNvPr id="19" name="Arrow: Left-Right 15"/>
          <p:cNvSpPr/>
          <p:nvPr/>
        </p:nvSpPr>
        <p:spPr>
          <a:xfrm rot="5999674">
            <a:off x="4543930" y="2348208"/>
            <a:ext cx="1111765" cy="525517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0" name="Arrow: Left-Right 15"/>
          <p:cNvSpPr/>
          <p:nvPr/>
        </p:nvSpPr>
        <p:spPr>
          <a:xfrm rot="3120578">
            <a:off x="4701085" y="4098513"/>
            <a:ext cx="1111765" cy="525517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255844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02266" y="35514"/>
            <a:ext cx="10515600" cy="1325563"/>
          </a:xfrm>
        </p:spPr>
        <p:txBody>
          <a:bodyPr/>
          <a:lstStyle/>
          <a:p>
            <a:r>
              <a:rPr lang="en-US" b="1" noProof="0" dirty="0"/>
              <a:t>Number of packages – 2006 to 1 </a:t>
            </a:r>
            <a:r>
              <a:rPr lang="en-US" b="1" noProof="0" dirty="0" err="1"/>
              <a:t>june</a:t>
            </a:r>
            <a:r>
              <a:rPr lang="en-US" b="1" noProof="0" dirty="0"/>
              <a:t> 2016</a:t>
            </a:r>
          </a:p>
        </p:txBody>
      </p:sp>
      <p:pic>
        <p:nvPicPr>
          <p:cNvPr id="9" name="Afbeelding 8"/>
          <p:cNvPicPr>
            <a:picLocks noChangeAspect="1"/>
          </p:cNvPicPr>
          <p:nvPr/>
        </p:nvPicPr>
        <p:blipFill rotWithShape="1">
          <a:blip r:embed="rId2"/>
          <a:srcRect t="21079" r="1071" b="9365"/>
          <a:stretch/>
        </p:blipFill>
        <p:spPr>
          <a:xfrm>
            <a:off x="149468" y="1685715"/>
            <a:ext cx="12063798" cy="4768251"/>
          </a:xfrm>
          <a:prstGeom prst="rect">
            <a:avLst/>
          </a:prstGeom>
        </p:spPr>
      </p:pic>
      <p:sp>
        <p:nvSpPr>
          <p:cNvPr id="10" name="Rechthoek 9"/>
          <p:cNvSpPr/>
          <p:nvPr/>
        </p:nvSpPr>
        <p:spPr>
          <a:xfrm>
            <a:off x="1545559" y="1606690"/>
            <a:ext cx="6096000" cy="330859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l-NL" sz="1100" dirty="0" err="1">
                <a:latin typeface="Courier" pitchFamily="49" charset="0"/>
              </a:rPr>
              <a:t>url</a:t>
            </a:r>
            <a:r>
              <a:rPr lang="nl-NL" sz="1100" dirty="0">
                <a:latin typeface="Courier" pitchFamily="49" charset="0"/>
              </a:rPr>
              <a:t> &lt;- "https://cran.r-project.org/web/packages/available_packages_by_date.html"</a:t>
            </a:r>
          </a:p>
          <a:p>
            <a:endParaRPr lang="nl-NL" sz="1100" dirty="0">
              <a:latin typeface="Courier" pitchFamily="49" charset="0"/>
            </a:endParaRPr>
          </a:p>
          <a:p>
            <a:r>
              <a:rPr lang="nl-NL" sz="1100" dirty="0">
                <a:latin typeface="Courier" pitchFamily="49" charset="0"/>
              </a:rPr>
              <a:t>page &lt;- </a:t>
            </a:r>
            <a:r>
              <a:rPr lang="nl-NL" sz="1100" dirty="0" err="1">
                <a:latin typeface="Courier" pitchFamily="49" charset="0"/>
              </a:rPr>
              <a:t>read_html</a:t>
            </a:r>
            <a:r>
              <a:rPr lang="nl-NL" sz="1100" dirty="0">
                <a:latin typeface="Courier" pitchFamily="49" charset="0"/>
              </a:rPr>
              <a:t>(</a:t>
            </a:r>
            <a:r>
              <a:rPr lang="nl-NL" sz="1100" dirty="0" err="1">
                <a:latin typeface="Courier" pitchFamily="49" charset="0"/>
              </a:rPr>
              <a:t>url</a:t>
            </a:r>
            <a:r>
              <a:rPr lang="nl-NL" sz="1100" dirty="0">
                <a:latin typeface="Courier" pitchFamily="49" charset="0"/>
              </a:rPr>
              <a:t>)</a:t>
            </a:r>
          </a:p>
          <a:p>
            <a:r>
              <a:rPr lang="nl-NL" sz="1100" dirty="0">
                <a:latin typeface="Courier" pitchFamily="49" charset="0"/>
              </a:rPr>
              <a:t>page %&gt;%</a:t>
            </a:r>
          </a:p>
          <a:p>
            <a:r>
              <a:rPr lang="nl-NL" sz="1100" dirty="0">
                <a:latin typeface="Courier" pitchFamily="49" charset="0"/>
              </a:rPr>
              <a:t>  </a:t>
            </a:r>
            <a:r>
              <a:rPr lang="nl-NL" sz="1100" dirty="0" err="1">
                <a:latin typeface="Courier" pitchFamily="49" charset="0"/>
              </a:rPr>
              <a:t>html_node</a:t>
            </a:r>
            <a:r>
              <a:rPr lang="nl-NL" sz="1100" dirty="0">
                <a:latin typeface="Courier" pitchFamily="49" charset="0"/>
              </a:rPr>
              <a:t>("</a:t>
            </a:r>
            <a:r>
              <a:rPr lang="nl-NL" sz="1100" dirty="0" err="1">
                <a:latin typeface="Courier" pitchFamily="49" charset="0"/>
              </a:rPr>
              <a:t>table</a:t>
            </a:r>
            <a:r>
              <a:rPr lang="nl-NL" sz="1100" dirty="0">
                <a:latin typeface="Courier" pitchFamily="49" charset="0"/>
              </a:rPr>
              <a:t>") %&gt;%</a:t>
            </a:r>
          </a:p>
          <a:p>
            <a:r>
              <a:rPr lang="nl-NL" sz="1100" dirty="0">
                <a:latin typeface="Courier" pitchFamily="49" charset="0"/>
              </a:rPr>
              <a:t>  </a:t>
            </a:r>
            <a:r>
              <a:rPr lang="nl-NL" sz="1100" dirty="0" err="1">
                <a:latin typeface="Courier" pitchFamily="49" charset="0"/>
              </a:rPr>
              <a:t>html_table</a:t>
            </a:r>
            <a:r>
              <a:rPr lang="nl-NL" sz="1100" dirty="0">
                <a:latin typeface="Courier" pitchFamily="49" charset="0"/>
              </a:rPr>
              <a:t>() %&gt;%</a:t>
            </a:r>
          </a:p>
          <a:p>
            <a:r>
              <a:rPr lang="nl-NL" sz="1100" dirty="0">
                <a:latin typeface="Courier" pitchFamily="49" charset="0"/>
              </a:rPr>
              <a:t>  </a:t>
            </a:r>
            <a:r>
              <a:rPr lang="nl-NL" sz="1100" dirty="0" err="1">
                <a:latin typeface="Courier" pitchFamily="49" charset="0"/>
              </a:rPr>
              <a:t>mutate</a:t>
            </a:r>
            <a:r>
              <a:rPr lang="nl-NL" sz="1100" dirty="0">
                <a:latin typeface="Courier" pitchFamily="49" charset="0"/>
              </a:rPr>
              <a:t>(</a:t>
            </a:r>
            <a:r>
              <a:rPr lang="nl-NL" sz="1100" dirty="0" err="1">
                <a:latin typeface="Courier" pitchFamily="49" charset="0"/>
              </a:rPr>
              <a:t>count</a:t>
            </a:r>
            <a:r>
              <a:rPr lang="nl-NL" sz="1100" dirty="0">
                <a:latin typeface="Courier" pitchFamily="49" charset="0"/>
              </a:rPr>
              <a:t> = </a:t>
            </a:r>
            <a:r>
              <a:rPr lang="nl-NL" sz="1100" dirty="0" err="1">
                <a:latin typeface="Courier" pitchFamily="49" charset="0"/>
              </a:rPr>
              <a:t>rev</a:t>
            </a:r>
            <a:r>
              <a:rPr lang="nl-NL" sz="1100" dirty="0">
                <a:latin typeface="Courier" pitchFamily="49" charset="0"/>
              </a:rPr>
              <a:t>(1:nrow(.))) %&gt;%</a:t>
            </a:r>
          </a:p>
          <a:p>
            <a:r>
              <a:rPr lang="nl-NL" sz="1100" dirty="0">
                <a:latin typeface="Courier" pitchFamily="49" charset="0"/>
              </a:rPr>
              <a:t>  </a:t>
            </a:r>
            <a:r>
              <a:rPr lang="nl-NL" sz="1100" dirty="0" err="1">
                <a:latin typeface="Courier" pitchFamily="49" charset="0"/>
              </a:rPr>
              <a:t>mutate</a:t>
            </a:r>
            <a:r>
              <a:rPr lang="nl-NL" sz="1100" dirty="0">
                <a:latin typeface="Courier" pitchFamily="49" charset="0"/>
              </a:rPr>
              <a:t>(Date = </a:t>
            </a:r>
            <a:r>
              <a:rPr lang="nl-NL" sz="1100" dirty="0" err="1">
                <a:latin typeface="Courier" pitchFamily="49" charset="0"/>
              </a:rPr>
              <a:t>as.Date</a:t>
            </a:r>
            <a:r>
              <a:rPr lang="nl-NL" sz="1100" dirty="0">
                <a:latin typeface="Courier" pitchFamily="49" charset="0"/>
              </a:rPr>
              <a:t>(Date)) %&gt;%</a:t>
            </a:r>
          </a:p>
          <a:p>
            <a:r>
              <a:rPr lang="nl-NL" sz="1100" dirty="0">
                <a:latin typeface="Courier" pitchFamily="49" charset="0"/>
              </a:rPr>
              <a:t>  </a:t>
            </a:r>
            <a:r>
              <a:rPr lang="nl-NL" sz="1100" dirty="0" err="1">
                <a:latin typeface="Courier" pitchFamily="49" charset="0"/>
              </a:rPr>
              <a:t>mutate</a:t>
            </a:r>
            <a:r>
              <a:rPr lang="nl-NL" sz="1100" dirty="0">
                <a:latin typeface="Courier" pitchFamily="49" charset="0"/>
              </a:rPr>
              <a:t>(</a:t>
            </a:r>
            <a:r>
              <a:rPr lang="nl-NL" sz="1100" dirty="0" err="1">
                <a:latin typeface="Courier" pitchFamily="49" charset="0"/>
              </a:rPr>
              <a:t>Month</a:t>
            </a:r>
            <a:r>
              <a:rPr lang="nl-NL" sz="1100" dirty="0">
                <a:latin typeface="Courier" pitchFamily="49" charset="0"/>
              </a:rPr>
              <a:t> = format(Date, format="%Y-%m")) %&gt;%</a:t>
            </a:r>
          </a:p>
          <a:p>
            <a:r>
              <a:rPr lang="nl-NL" sz="1100" dirty="0">
                <a:latin typeface="Courier" pitchFamily="49" charset="0"/>
              </a:rPr>
              <a:t>  </a:t>
            </a:r>
            <a:r>
              <a:rPr lang="nl-NL" sz="1100" dirty="0" err="1">
                <a:latin typeface="Courier" pitchFamily="49" charset="0"/>
              </a:rPr>
              <a:t>group_by</a:t>
            </a:r>
            <a:r>
              <a:rPr lang="nl-NL" sz="1100" dirty="0">
                <a:latin typeface="Courier" pitchFamily="49" charset="0"/>
              </a:rPr>
              <a:t>(</a:t>
            </a:r>
            <a:r>
              <a:rPr lang="nl-NL" sz="1100" dirty="0" err="1">
                <a:latin typeface="Courier" pitchFamily="49" charset="0"/>
              </a:rPr>
              <a:t>Month</a:t>
            </a:r>
            <a:r>
              <a:rPr lang="nl-NL" sz="1100" dirty="0">
                <a:latin typeface="Courier" pitchFamily="49" charset="0"/>
              </a:rPr>
              <a:t>) %&gt;%</a:t>
            </a:r>
          </a:p>
          <a:p>
            <a:r>
              <a:rPr lang="nl-NL" sz="1100" dirty="0">
                <a:latin typeface="Courier" pitchFamily="49" charset="0"/>
              </a:rPr>
              <a:t>  </a:t>
            </a:r>
            <a:r>
              <a:rPr lang="nl-NL" sz="1100" dirty="0" err="1">
                <a:latin typeface="Courier" pitchFamily="49" charset="0"/>
              </a:rPr>
              <a:t>summarise</a:t>
            </a:r>
            <a:r>
              <a:rPr lang="nl-NL" sz="1100" dirty="0">
                <a:latin typeface="Courier" pitchFamily="49" charset="0"/>
              </a:rPr>
              <a:t>(</a:t>
            </a:r>
            <a:r>
              <a:rPr lang="nl-NL" sz="1100" dirty="0" err="1">
                <a:latin typeface="Courier" pitchFamily="49" charset="0"/>
              </a:rPr>
              <a:t>published</a:t>
            </a:r>
            <a:r>
              <a:rPr lang="nl-NL" sz="1100" dirty="0">
                <a:latin typeface="Courier" pitchFamily="49" charset="0"/>
              </a:rPr>
              <a:t> = min(</a:t>
            </a:r>
            <a:r>
              <a:rPr lang="nl-NL" sz="1100" dirty="0" err="1">
                <a:latin typeface="Courier" pitchFamily="49" charset="0"/>
              </a:rPr>
              <a:t>count</a:t>
            </a:r>
            <a:r>
              <a:rPr lang="nl-NL" sz="1100" dirty="0">
                <a:latin typeface="Courier" pitchFamily="49" charset="0"/>
              </a:rPr>
              <a:t>)) %&gt;%</a:t>
            </a:r>
          </a:p>
          <a:p>
            <a:r>
              <a:rPr lang="nl-NL" sz="1100" dirty="0">
                <a:latin typeface="Courier" pitchFamily="49" charset="0"/>
              </a:rPr>
              <a:t>  </a:t>
            </a:r>
            <a:r>
              <a:rPr lang="nl-NL" sz="1100" dirty="0" err="1">
                <a:latin typeface="Courier" pitchFamily="49" charset="0"/>
              </a:rPr>
              <a:t>mutate</a:t>
            </a:r>
            <a:r>
              <a:rPr lang="nl-NL" sz="1100" dirty="0">
                <a:latin typeface="Courier" pitchFamily="49" charset="0"/>
              </a:rPr>
              <a:t>(Date = </a:t>
            </a:r>
            <a:r>
              <a:rPr lang="nl-NL" sz="1100" dirty="0" err="1">
                <a:latin typeface="Courier" pitchFamily="49" charset="0"/>
              </a:rPr>
              <a:t>as.Date</a:t>
            </a:r>
            <a:r>
              <a:rPr lang="nl-NL" sz="1100" dirty="0">
                <a:latin typeface="Courier" pitchFamily="49" charset="0"/>
              </a:rPr>
              <a:t>(</a:t>
            </a:r>
            <a:r>
              <a:rPr lang="nl-NL" sz="1100" dirty="0" err="1">
                <a:latin typeface="Courier" pitchFamily="49" charset="0"/>
              </a:rPr>
              <a:t>as.yearmon</a:t>
            </a:r>
            <a:r>
              <a:rPr lang="nl-NL" sz="1100" dirty="0">
                <a:latin typeface="Courier" pitchFamily="49" charset="0"/>
              </a:rPr>
              <a:t>(</a:t>
            </a:r>
            <a:r>
              <a:rPr lang="nl-NL" sz="1100" dirty="0" err="1">
                <a:latin typeface="Courier" pitchFamily="49" charset="0"/>
              </a:rPr>
              <a:t>Month</a:t>
            </a:r>
            <a:r>
              <a:rPr lang="nl-NL" sz="1100" dirty="0">
                <a:latin typeface="Courier" pitchFamily="49" charset="0"/>
              </a:rPr>
              <a:t>))) -&gt; </a:t>
            </a:r>
            <a:r>
              <a:rPr lang="nl-NL" sz="1100" dirty="0" err="1">
                <a:latin typeface="Courier" pitchFamily="49" charset="0"/>
              </a:rPr>
              <a:t>pkgs</a:t>
            </a:r>
            <a:endParaRPr lang="nl-NL" sz="1100" dirty="0">
              <a:latin typeface="Courier" pitchFamily="49" charset="0"/>
            </a:endParaRPr>
          </a:p>
          <a:p>
            <a:endParaRPr lang="nl-NL" sz="1100" dirty="0">
              <a:latin typeface="Courier" pitchFamily="49" charset="0"/>
            </a:endParaRPr>
          </a:p>
          <a:p>
            <a:r>
              <a:rPr lang="nl-NL" sz="1100" dirty="0" err="1">
                <a:latin typeface="Courier" pitchFamily="49" charset="0"/>
              </a:rPr>
              <a:t>margins</a:t>
            </a:r>
            <a:r>
              <a:rPr lang="nl-NL" sz="1100" dirty="0">
                <a:latin typeface="Courier" pitchFamily="49" charset="0"/>
              </a:rPr>
              <a:t> = list(l = 100, r = 100, b = 100, t = 100, pad = 4)</a:t>
            </a:r>
          </a:p>
          <a:p>
            <a:r>
              <a:rPr lang="nl-NL" sz="1100" dirty="0" err="1">
                <a:latin typeface="Courier" pitchFamily="49" charset="0"/>
              </a:rPr>
              <a:t>pkgs</a:t>
            </a:r>
            <a:r>
              <a:rPr lang="nl-NL" sz="1100" dirty="0">
                <a:latin typeface="Courier" pitchFamily="49" charset="0"/>
              </a:rPr>
              <a:t> %&gt;%</a:t>
            </a:r>
          </a:p>
          <a:p>
            <a:r>
              <a:rPr lang="nl-NL" sz="1100" dirty="0">
                <a:latin typeface="Courier" pitchFamily="49" charset="0"/>
              </a:rPr>
              <a:t>  </a:t>
            </a:r>
            <a:r>
              <a:rPr lang="nl-NL" sz="1100" dirty="0" err="1">
                <a:latin typeface="Courier" pitchFamily="49" charset="0"/>
              </a:rPr>
              <a:t>plot_ly</a:t>
            </a:r>
            <a:r>
              <a:rPr lang="nl-NL" sz="1100" dirty="0">
                <a:latin typeface="Courier" pitchFamily="49" charset="0"/>
              </a:rPr>
              <a:t>(x=Date, y=</a:t>
            </a:r>
            <a:r>
              <a:rPr lang="nl-NL" sz="1100" dirty="0" err="1">
                <a:latin typeface="Courier" pitchFamily="49" charset="0"/>
              </a:rPr>
              <a:t>published</a:t>
            </a:r>
            <a:r>
              <a:rPr lang="nl-NL" sz="1100" dirty="0">
                <a:latin typeface="Courier" pitchFamily="49" charset="0"/>
              </a:rPr>
              <a:t>, name="</a:t>
            </a:r>
            <a:r>
              <a:rPr lang="nl-NL" sz="1100" dirty="0" err="1">
                <a:latin typeface="Courier" pitchFamily="49" charset="0"/>
              </a:rPr>
              <a:t>Published</a:t>
            </a:r>
            <a:r>
              <a:rPr lang="nl-NL" sz="1100" dirty="0">
                <a:latin typeface="Courier" pitchFamily="49" charset="0"/>
              </a:rPr>
              <a:t> packages") %&gt;%</a:t>
            </a:r>
          </a:p>
          <a:p>
            <a:r>
              <a:rPr lang="nl-NL" sz="1100" dirty="0">
                <a:latin typeface="Courier" pitchFamily="49" charset="0"/>
              </a:rPr>
              <a:t>  </a:t>
            </a:r>
            <a:r>
              <a:rPr lang="nl-NL" sz="1100" dirty="0" err="1">
                <a:latin typeface="Courier" pitchFamily="49" charset="0"/>
              </a:rPr>
              <a:t>layout</a:t>
            </a:r>
            <a:r>
              <a:rPr lang="nl-NL" sz="1100" dirty="0">
                <a:latin typeface="Courier" pitchFamily="49" charset="0"/>
              </a:rPr>
              <a:t>(</a:t>
            </a:r>
            <a:r>
              <a:rPr lang="nl-NL" sz="1100" dirty="0" err="1">
                <a:latin typeface="Courier" pitchFamily="49" charset="0"/>
              </a:rPr>
              <a:t>title</a:t>
            </a:r>
            <a:r>
              <a:rPr lang="nl-NL" sz="1100" dirty="0">
                <a:latin typeface="Courier" pitchFamily="49" charset="0"/>
              </a:rPr>
              <a:t> = "CRAN packages </a:t>
            </a:r>
            <a:r>
              <a:rPr lang="nl-NL" sz="1100" dirty="0" err="1">
                <a:latin typeface="Courier" pitchFamily="49" charset="0"/>
              </a:rPr>
              <a:t>published</a:t>
            </a:r>
            <a:r>
              <a:rPr lang="nl-NL" sz="1100" dirty="0">
                <a:latin typeface="Courier" pitchFamily="49" charset="0"/>
              </a:rPr>
              <a:t> ever </a:t>
            </a:r>
            <a:r>
              <a:rPr lang="nl-NL" sz="1100" dirty="0" err="1">
                <a:latin typeface="Courier" pitchFamily="49" charset="0"/>
              </a:rPr>
              <a:t>since</a:t>
            </a:r>
            <a:r>
              <a:rPr lang="nl-NL" sz="1100" dirty="0">
                <a:latin typeface="Courier" pitchFamily="49" charset="0"/>
              </a:rPr>
              <a:t>.", </a:t>
            </a:r>
            <a:r>
              <a:rPr lang="nl-NL" sz="1100" dirty="0" err="1">
                <a:latin typeface="Courier" pitchFamily="49" charset="0"/>
              </a:rPr>
              <a:t>margin</a:t>
            </a:r>
            <a:r>
              <a:rPr lang="nl-NL" sz="1100" dirty="0">
                <a:latin typeface="Courier" pitchFamily="49" charset="0"/>
              </a:rPr>
              <a:t> = </a:t>
            </a:r>
            <a:r>
              <a:rPr lang="nl-NL" sz="1100" dirty="0" err="1">
                <a:latin typeface="Courier" pitchFamily="49" charset="0"/>
              </a:rPr>
              <a:t>margins</a:t>
            </a:r>
            <a:r>
              <a:rPr lang="nl-NL" sz="1100" dirty="0">
                <a:latin typeface="Courier" pitchFamily="49" charset="0"/>
              </a:rPr>
              <a:t>)</a:t>
            </a:r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 to data analysis using R</a:t>
            </a:r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9C17D2-13B9-4643-8B86-513E5F8E7A04}" type="slidenum">
              <a:rPr lang="nl-NL" smtClean="0"/>
              <a:t>9</a:t>
            </a:fld>
            <a:endParaRPr lang="nl-NL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C6E011-E630-466E-AAE4-63A2CE9ECAEE}" type="datetime1">
              <a:rPr lang="nl-NL" smtClean="0"/>
              <a:t>1-11-2016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21685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theme/theme1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8275</TotalTime>
  <Words>1611</Words>
  <Application>Microsoft Office PowerPoint</Application>
  <PresentationFormat>Widescreen</PresentationFormat>
  <Paragraphs>298</Paragraphs>
  <Slides>23</Slides>
  <Notes>4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Calibri</vt:lpstr>
      <vt:lpstr>Calibri Light</vt:lpstr>
      <vt:lpstr>Courier</vt:lpstr>
      <vt:lpstr>Kantoorthema</vt:lpstr>
      <vt:lpstr>PowerPoint Presentation</vt:lpstr>
      <vt:lpstr>PowerPoint Presentation</vt:lpstr>
      <vt:lpstr>PowerPoint Presentation</vt:lpstr>
      <vt:lpstr>An introduction to data analysis using R </vt:lpstr>
      <vt:lpstr>Aim of the day</vt:lpstr>
      <vt:lpstr>The amount of data is growing</vt:lpstr>
      <vt:lpstr>Why I use R</vt:lpstr>
      <vt:lpstr>The R ecosystem</vt:lpstr>
      <vt:lpstr>Number of packages – 2006 to 1 june 2016</vt:lpstr>
      <vt:lpstr>Data analysis work flow</vt:lpstr>
      <vt:lpstr>Data analysis starts with a (raw) data file</vt:lpstr>
      <vt:lpstr>The data frame  -  "Tidy data" </vt:lpstr>
      <vt:lpstr>Missing values?</vt:lpstr>
      <vt:lpstr>PowerPoint Presentation</vt:lpstr>
      <vt:lpstr>RStudio™: An R IDE (Integrated development environment)  </vt:lpstr>
      <vt:lpstr>Git / Github</vt:lpstr>
      <vt:lpstr>For HU-laptop users</vt:lpstr>
      <vt:lpstr>PowerPoint Presentation</vt:lpstr>
      <vt:lpstr>Add new directory to RStudio</vt:lpstr>
      <vt:lpstr>Add RWorkingDir folder to system variables</vt:lpstr>
      <vt:lpstr>PowerPoint Presentation</vt:lpstr>
      <vt:lpstr>RStudio Software layout</vt:lpstr>
      <vt:lpstr>Start interactive part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base for INT</dc:title>
  <dc:creator>Marc Teunis</dc:creator>
  <cp:lastModifiedBy>Marc Teunis</cp:lastModifiedBy>
  <cp:revision>136</cp:revision>
  <dcterms:created xsi:type="dcterms:W3CDTF">2016-01-06T10:41:23Z</dcterms:created>
  <dcterms:modified xsi:type="dcterms:W3CDTF">2016-11-01T21:49:35Z</dcterms:modified>
</cp:coreProperties>
</file>